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60" r:id="rId2"/>
    <p:sldId id="263" r:id="rId3"/>
    <p:sldId id="271" r:id="rId4"/>
    <p:sldId id="279" r:id="rId5"/>
    <p:sldId id="275" r:id="rId6"/>
    <p:sldId id="264" r:id="rId7"/>
    <p:sldId id="284" r:id="rId8"/>
    <p:sldId id="285" r:id="rId9"/>
    <p:sldId id="288" r:id="rId10"/>
    <p:sldId id="278" r:id="rId11"/>
    <p:sldId id="283" r:id="rId12"/>
    <p:sldId id="265" r:id="rId13"/>
    <p:sldId id="266" r:id="rId14"/>
    <p:sldId id="289" r:id="rId15"/>
    <p:sldId id="267" r:id="rId16"/>
    <p:sldId id="268" r:id="rId17"/>
    <p:sldId id="274" r:id="rId18"/>
    <p:sldId id="27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elle Cota" initials="MC" lastIdx="7" clrIdx="0">
    <p:extLst>
      <p:ext uri="{19B8F6BF-5375-455C-9EA6-DF929625EA0E}">
        <p15:presenceInfo xmlns:p15="http://schemas.microsoft.com/office/powerpoint/2012/main" userId="Michelle Cot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5321"/>
    <a:srgbClr val="2E3917"/>
    <a:srgbClr val="00660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76" autoAdjust="0"/>
    <p:restoredTop sz="95680" autoAdjust="0"/>
  </p:normalViewPr>
  <p:slideViewPr>
    <p:cSldViewPr>
      <p:cViewPr varScale="1">
        <p:scale>
          <a:sx n="142" d="100"/>
          <a:sy n="142" d="100"/>
        </p:scale>
        <p:origin x="1264"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C49E2D-9EBE-4683-B950-B73E9A5CA0CE}" type="datetimeFigureOut">
              <a:rPr lang="en-US" smtClean="0"/>
              <a:t>6/5/23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8258A2-278D-4B1A-8E66-1AD117BC7945}" type="slidenum">
              <a:rPr lang="en-US" smtClean="0"/>
              <a:t>‹#›</a:t>
            </a:fld>
            <a:endParaRPr lang="en-US"/>
          </a:p>
        </p:txBody>
      </p:sp>
    </p:spTree>
    <p:extLst>
      <p:ext uri="{BB962C8B-B14F-4D97-AF65-F5344CB8AC3E}">
        <p14:creationId xmlns:p14="http://schemas.microsoft.com/office/powerpoint/2010/main" val="3277123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8258A2-278D-4B1A-8E66-1AD117BC7945}" type="slidenum">
              <a:rPr lang="en-US" smtClean="0"/>
              <a:t>3</a:t>
            </a:fld>
            <a:endParaRPr lang="en-US"/>
          </a:p>
        </p:txBody>
      </p:sp>
    </p:spTree>
    <p:extLst>
      <p:ext uri="{BB962C8B-B14F-4D97-AF65-F5344CB8AC3E}">
        <p14:creationId xmlns:p14="http://schemas.microsoft.com/office/powerpoint/2010/main" val="27450656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8258A2-278D-4B1A-8E66-1AD117BC7945}" type="slidenum">
              <a:rPr lang="en-US" smtClean="0"/>
              <a:t>12</a:t>
            </a:fld>
            <a:endParaRPr lang="en-US"/>
          </a:p>
        </p:txBody>
      </p:sp>
    </p:spTree>
    <p:extLst>
      <p:ext uri="{BB962C8B-B14F-4D97-AF65-F5344CB8AC3E}">
        <p14:creationId xmlns:p14="http://schemas.microsoft.com/office/powerpoint/2010/main" val="29208633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8258A2-278D-4B1A-8E66-1AD117BC7945}" type="slidenum">
              <a:rPr lang="en-US" smtClean="0"/>
              <a:t>13</a:t>
            </a:fld>
            <a:endParaRPr lang="en-US"/>
          </a:p>
        </p:txBody>
      </p:sp>
    </p:spTree>
    <p:extLst>
      <p:ext uri="{BB962C8B-B14F-4D97-AF65-F5344CB8AC3E}">
        <p14:creationId xmlns:p14="http://schemas.microsoft.com/office/powerpoint/2010/main" val="41460846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8258A2-278D-4B1A-8E66-1AD117BC7945}" type="slidenum">
              <a:rPr lang="en-US" smtClean="0"/>
              <a:t>14</a:t>
            </a:fld>
            <a:endParaRPr lang="en-US"/>
          </a:p>
        </p:txBody>
      </p:sp>
    </p:spTree>
    <p:extLst>
      <p:ext uri="{BB962C8B-B14F-4D97-AF65-F5344CB8AC3E}">
        <p14:creationId xmlns:p14="http://schemas.microsoft.com/office/powerpoint/2010/main" val="23567956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8258A2-278D-4B1A-8E66-1AD117BC7945}" type="slidenum">
              <a:rPr lang="en-US" smtClean="0"/>
              <a:t>15</a:t>
            </a:fld>
            <a:endParaRPr lang="en-US"/>
          </a:p>
        </p:txBody>
      </p:sp>
    </p:spTree>
    <p:extLst>
      <p:ext uri="{BB962C8B-B14F-4D97-AF65-F5344CB8AC3E}">
        <p14:creationId xmlns:p14="http://schemas.microsoft.com/office/powerpoint/2010/main" val="30821260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8258A2-278D-4B1A-8E66-1AD117BC7945}" type="slidenum">
              <a:rPr lang="en-US" smtClean="0"/>
              <a:t>18</a:t>
            </a:fld>
            <a:endParaRPr lang="en-US"/>
          </a:p>
        </p:txBody>
      </p:sp>
    </p:spTree>
    <p:extLst>
      <p:ext uri="{BB962C8B-B14F-4D97-AF65-F5344CB8AC3E}">
        <p14:creationId xmlns:p14="http://schemas.microsoft.com/office/powerpoint/2010/main" val="899478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8258A2-278D-4B1A-8E66-1AD117BC7945}" type="slidenum">
              <a:rPr lang="en-US" smtClean="0"/>
              <a:t>4</a:t>
            </a:fld>
            <a:endParaRPr lang="en-US"/>
          </a:p>
        </p:txBody>
      </p:sp>
    </p:spTree>
    <p:extLst>
      <p:ext uri="{BB962C8B-B14F-4D97-AF65-F5344CB8AC3E}">
        <p14:creationId xmlns:p14="http://schemas.microsoft.com/office/powerpoint/2010/main" val="3959686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8258A2-278D-4B1A-8E66-1AD117BC7945}" type="slidenum">
              <a:rPr lang="en-US" smtClean="0"/>
              <a:t>5</a:t>
            </a:fld>
            <a:endParaRPr lang="en-US"/>
          </a:p>
        </p:txBody>
      </p:sp>
    </p:spTree>
    <p:extLst>
      <p:ext uri="{BB962C8B-B14F-4D97-AF65-F5344CB8AC3E}">
        <p14:creationId xmlns:p14="http://schemas.microsoft.com/office/powerpoint/2010/main" val="20949063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8258A2-278D-4B1A-8E66-1AD117BC7945}" type="slidenum">
              <a:rPr lang="en-US" smtClean="0"/>
              <a:t>6</a:t>
            </a:fld>
            <a:endParaRPr lang="en-US"/>
          </a:p>
        </p:txBody>
      </p:sp>
    </p:spTree>
    <p:extLst>
      <p:ext uri="{BB962C8B-B14F-4D97-AF65-F5344CB8AC3E}">
        <p14:creationId xmlns:p14="http://schemas.microsoft.com/office/powerpoint/2010/main" val="2160529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8258A2-278D-4B1A-8E66-1AD117BC7945}" type="slidenum">
              <a:rPr lang="en-US" smtClean="0"/>
              <a:t>7</a:t>
            </a:fld>
            <a:endParaRPr lang="en-US"/>
          </a:p>
        </p:txBody>
      </p:sp>
    </p:spTree>
    <p:extLst>
      <p:ext uri="{BB962C8B-B14F-4D97-AF65-F5344CB8AC3E}">
        <p14:creationId xmlns:p14="http://schemas.microsoft.com/office/powerpoint/2010/main" val="18157269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8258A2-278D-4B1A-8E66-1AD117BC7945}" type="slidenum">
              <a:rPr lang="en-US" smtClean="0"/>
              <a:t>8</a:t>
            </a:fld>
            <a:endParaRPr lang="en-US"/>
          </a:p>
        </p:txBody>
      </p:sp>
    </p:spTree>
    <p:extLst>
      <p:ext uri="{BB962C8B-B14F-4D97-AF65-F5344CB8AC3E}">
        <p14:creationId xmlns:p14="http://schemas.microsoft.com/office/powerpoint/2010/main" val="5438516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8258A2-278D-4B1A-8E66-1AD117BC7945}" type="slidenum">
              <a:rPr lang="en-US" smtClean="0"/>
              <a:t>9</a:t>
            </a:fld>
            <a:endParaRPr lang="en-US"/>
          </a:p>
        </p:txBody>
      </p:sp>
    </p:spTree>
    <p:extLst>
      <p:ext uri="{BB962C8B-B14F-4D97-AF65-F5344CB8AC3E}">
        <p14:creationId xmlns:p14="http://schemas.microsoft.com/office/powerpoint/2010/main" val="18522586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8258A2-278D-4B1A-8E66-1AD117BC7945}" type="slidenum">
              <a:rPr lang="en-US" smtClean="0"/>
              <a:t>10</a:t>
            </a:fld>
            <a:endParaRPr lang="en-US"/>
          </a:p>
        </p:txBody>
      </p:sp>
    </p:spTree>
    <p:extLst>
      <p:ext uri="{BB962C8B-B14F-4D97-AF65-F5344CB8AC3E}">
        <p14:creationId xmlns:p14="http://schemas.microsoft.com/office/powerpoint/2010/main" val="35011609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8258A2-278D-4B1A-8E66-1AD117BC7945}" type="slidenum">
              <a:rPr lang="en-US" smtClean="0"/>
              <a:t>11</a:t>
            </a:fld>
            <a:endParaRPr lang="en-US"/>
          </a:p>
        </p:txBody>
      </p:sp>
    </p:spTree>
    <p:extLst>
      <p:ext uri="{BB962C8B-B14F-4D97-AF65-F5344CB8AC3E}">
        <p14:creationId xmlns:p14="http://schemas.microsoft.com/office/powerpoint/2010/main" val="272100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3D6CEA0-4F00-4DA7-9FE6-91DB5CFF6E32}" type="datetimeFigureOut">
              <a:rPr lang="en-US" smtClean="0"/>
              <a:t>6/5/23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AF05F7-F75A-410D-9BF0-C483297DA377}" type="slidenum">
              <a:rPr lang="en-US" smtClean="0"/>
              <a:t>‹#›</a:t>
            </a:fld>
            <a:endParaRPr lang="en-US"/>
          </a:p>
        </p:txBody>
      </p:sp>
    </p:spTree>
    <p:extLst>
      <p:ext uri="{BB962C8B-B14F-4D97-AF65-F5344CB8AC3E}">
        <p14:creationId xmlns:p14="http://schemas.microsoft.com/office/powerpoint/2010/main" val="712944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D6CEA0-4F00-4DA7-9FE6-91DB5CFF6E32}" type="datetimeFigureOut">
              <a:rPr lang="en-US" smtClean="0"/>
              <a:t>6/5/23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AF05F7-F75A-410D-9BF0-C483297DA377}" type="slidenum">
              <a:rPr lang="en-US" smtClean="0"/>
              <a:t>‹#›</a:t>
            </a:fld>
            <a:endParaRPr lang="en-US"/>
          </a:p>
        </p:txBody>
      </p:sp>
    </p:spTree>
    <p:extLst>
      <p:ext uri="{BB962C8B-B14F-4D97-AF65-F5344CB8AC3E}">
        <p14:creationId xmlns:p14="http://schemas.microsoft.com/office/powerpoint/2010/main" val="1947956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D6CEA0-4F00-4DA7-9FE6-91DB5CFF6E32}" type="datetimeFigureOut">
              <a:rPr lang="en-US" smtClean="0"/>
              <a:t>6/5/23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AF05F7-F75A-410D-9BF0-C483297DA377}" type="slidenum">
              <a:rPr lang="en-US" smtClean="0"/>
              <a:t>‹#›</a:t>
            </a:fld>
            <a:endParaRPr lang="en-US"/>
          </a:p>
        </p:txBody>
      </p:sp>
    </p:spTree>
    <p:extLst>
      <p:ext uri="{BB962C8B-B14F-4D97-AF65-F5344CB8AC3E}">
        <p14:creationId xmlns:p14="http://schemas.microsoft.com/office/powerpoint/2010/main" val="333199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D6CEA0-4F00-4DA7-9FE6-91DB5CFF6E32}" type="datetimeFigureOut">
              <a:rPr lang="en-US" smtClean="0"/>
              <a:t>6/5/23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AF05F7-F75A-410D-9BF0-C483297DA377}" type="slidenum">
              <a:rPr lang="en-US" smtClean="0"/>
              <a:t>‹#›</a:t>
            </a:fld>
            <a:endParaRPr lang="en-US"/>
          </a:p>
        </p:txBody>
      </p:sp>
    </p:spTree>
    <p:extLst>
      <p:ext uri="{BB962C8B-B14F-4D97-AF65-F5344CB8AC3E}">
        <p14:creationId xmlns:p14="http://schemas.microsoft.com/office/powerpoint/2010/main" val="76820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D6CEA0-4F00-4DA7-9FE6-91DB5CFF6E32}" type="datetimeFigureOut">
              <a:rPr lang="en-US" smtClean="0"/>
              <a:t>6/5/23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AF05F7-F75A-410D-9BF0-C483297DA377}" type="slidenum">
              <a:rPr lang="en-US" smtClean="0"/>
              <a:t>‹#›</a:t>
            </a:fld>
            <a:endParaRPr lang="en-US"/>
          </a:p>
        </p:txBody>
      </p:sp>
    </p:spTree>
    <p:extLst>
      <p:ext uri="{BB962C8B-B14F-4D97-AF65-F5344CB8AC3E}">
        <p14:creationId xmlns:p14="http://schemas.microsoft.com/office/powerpoint/2010/main" val="308007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3D6CEA0-4F00-4DA7-9FE6-91DB5CFF6E32}" type="datetimeFigureOut">
              <a:rPr lang="en-US" smtClean="0"/>
              <a:t>6/5/23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AF05F7-F75A-410D-9BF0-C483297DA377}" type="slidenum">
              <a:rPr lang="en-US" smtClean="0"/>
              <a:t>‹#›</a:t>
            </a:fld>
            <a:endParaRPr lang="en-US"/>
          </a:p>
        </p:txBody>
      </p:sp>
    </p:spTree>
    <p:extLst>
      <p:ext uri="{BB962C8B-B14F-4D97-AF65-F5344CB8AC3E}">
        <p14:creationId xmlns:p14="http://schemas.microsoft.com/office/powerpoint/2010/main" val="3685290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3D6CEA0-4F00-4DA7-9FE6-91DB5CFF6E32}" type="datetimeFigureOut">
              <a:rPr lang="en-US" smtClean="0"/>
              <a:t>6/5/23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AF05F7-F75A-410D-9BF0-C483297DA377}" type="slidenum">
              <a:rPr lang="en-US" smtClean="0"/>
              <a:t>‹#›</a:t>
            </a:fld>
            <a:endParaRPr lang="en-US"/>
          </a:p>
        </p:txBody>
      </p:sp>
    </p:spTree>
    <p:extLst>
      <p:ext uri="{BB962C8B-B14F-4D97-AF65-F5344CB8AC3E}">
        <p14:creationId xmlns:p14="http://schemas.microsoft.com/office/powerpoint/2010/main" val="3613239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3D6CEA0-4F00-4DA7-9FE6-91DB5CFF6E32}" type="datetimeFigureOut">
              <a:rPr lang="en-US" smtClean="0"/>
              <a:t>6/5/23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AF05F7-F75A-410D-9BF0-C483297DA377}" type="slidenum">
              <a:rPr lang="en-US" smtClean="0"/>
              <a:t>‹#›</a:t>
            </a:fld>
            <a:endParaRPr lang="en-US"/>
          </a:p>
        </p:txBody>
      </p:sp>
    </p:spTree>
    <p:extLst>
      <p:ext uri="{BB962C8B-B14F-4D97-AF65-F5344CB8AC3E}">
        <p14:creationId xmlns:p14="http://schemas.microsoft.com/office/powerpoint/2010/main" val="2058528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D6CEA0-4F00-4DA7-9FE6-91DB5CFF6E32}" type="datetimeFigureOut">
              <a:rPr lang="en-US" smtClean="0"/>
              <a:t>6/5/23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AF05F7-F75A-410D-9BF0-C483297DA377}" type="slidenum">
              <a:rPr lang="en-US" smtClean="0"/>
              <a:t>‹#›</a:t>
            </a:fld>
            <a:endParaRPr lang="en-US"/>
          </a:p>
        </p:txBody>
      </p:sp>
    </p:spTree>
    <p:extLst>
      <p:ext uri="{BB962C8B-B14F-4D97-AF65-F5344CB8AC3E}">
        <p14:creationId xmlns:p14="http://schemas.microsoft.com/office/powerpoint/2010/main" val="1364392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D6CEA0-4F00-4DA7-9FE6-91DB5CFF6E32}" type="datetimeFigureOut">
              <a:rPr lang="en-US" smtClean="0"/>
              <a:t>6/5/23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AF05F7-F75A-410D-9BF0-C483297DA377}" type="slidenum">
              <a:rPr lang="en-US" smtClean="0"/>
              <a:t>‹#›</a:t>
            </a:fld>
            <a:endParaRPr lang="en-US"/>
          </a:p>
        </p:txBody>
      </p:sp>
    </p:spTree>
    <p:extLst>
      <p:ext uri="{BB962C8B-B14F-4D97-AF65-F5344CB8AC3E}">
        <p14:creationId xmlns:p14="http://schemas.microsoft.com/office/powerpoint/2010/main" val="2000698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D6CEA0-4F00-4DA7-9FE6-91DB5CFF6E32}" type="datetimeFigureOut">
              <a:rPr lang="en-US" smtClean="0"/>
              <a:t>6/5/23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AF05F7-F75A-410D-9BF0-C483297DA377}" type="slidenum">
              <a:rPr lang="en-US" smtClean="0"/>
              <a:t>‹#›</a:t>
            </a:fld>
            <a:endParaRPr lang="en-US"/>
          </a:p>
        </p:txBody>
      </p:sp>
    </p:spTree>
    <p:extLst>
      <p:ext uri="{BB962C8B-B14F-4D97-AF65-F5344CB8AC3E}">
        <p14:creationId xmlns:p14="http://schemas.microsoft.com/office/powerpoint/2010/main" val="140013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D6CEA0-4F00-4DA7-9FE6-91DB5CFF6E32}" type="datetimeFigureOut">
              <a:rPr lang="en-US" smtClean="0"/>
              <a:t>6/5/23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AF05F7-F75A-410D-9BF0-C483297DA377}" type="slidenum">
              <a:rPr lang="en-US" smtClean="0"/>
              <a:t>‹#›</a:t>
            </a:fld>
            <a:endParaRPr lang="en-US"/>
          </a:p>
        </p:txBody>
      </p:sp>
    </p:spTree>
    <p:extLst>
      <p:ext uri="{BB962C8B-B14F-4D97-AF65-F5344CB8AC3E}">
        <p14:creationId xmlns:p14="http://schemas.microsoft.com/office/powerpoint/2010/main" val="34660973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s://admissions.fitchburgstate.edu/apply"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admissions.fitchburgstate.edu/apply/statu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SheilaHarrity@mava.us" TargetMode="External"/><Relationship Id="rId7" Type="http://schemas.openxmlformats.org/officeDocument/2006/relationships/hyperlink" Target="https://www.mava.u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www.fitchburgstate.edu/admissions/" TargetMode="External"/><Relationship Id="rId5" Type="http://schemas.openxmlformats.org/officeDocument/2006/relationships/hyperlink" Target="mailto:bschems@fitchburgstate.edu" TargetMode="External"/><Relationship Id="rId4" Type="http://schemas.openxmlformats.org/officeDocument/2006/relationships/hyperlink" Target="mailto:ldagosti@fitchburgstate.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3"/>
          <p:cNvSpPr>
            <a:spLocks noGrp="1" noChangeArrowheads="1"/>
          </p:cNvSpPr>
          <p:nvPr>
            <p:ph type="subTitle" idx="1"/>
          </p:nvPr>
        </p:nvSpPr>
        <p:spPr>
          <a:xfrm>
            <a:off x="762000" y="1362323"/>
            <a:ext cx="7620000" cy="3895477"/>
          </a:xfrm>
          <a:scene3d>
            <a:camera prst="orthographicFront"/>
            <a:lightRig rig="threePt" dir="t"/>
          </a:scene3d>
          <a:sp3d>
            <a:bevelT/>
          </a:sp3d>
        </p:spPr>
        <p:style>
          <a:lnRef idx="1">
            <a:schemeClr val="dk1"/>
          </a:lnRef>
          <a:fillRef idx="1001">
            <a:schemeClr val="lt2"/>
          </a:fillRef>
          <a:effectRef idx="1">
            <a:schemeClr val="dk1"/>
          </a:effectRef>
          <a:fontRef idx="minor">
            <a:schemeClr val="dk1"/>
          </a:fontRef>
        </p:style>
        <p:txBody>
          <a:bodyPr>
            <a:normAutofit fontScale="92500" lnSpcReduction="10000"/>
          </a:bodyPr>
          <a:lstStyle/>
          <a:p>
            <a:pPr fontAlgn="auto">
              <a:lnSpc>
                <a:spcPct val="110000"/>
              </a:lnSpc>
              <a:spcAft>
                <a:spcPts val="0"/>
              </a:spcAft>
              <a:defRPr/>
            </a:pPr>
            <a:r>
              <a:rPr lang="en-US" sz="3600" b="1" dirty="0">
                <a:solidFill>
                  <a:schemeClr val="tx1"/>
                </a:solidFill>
                <a:latin typeface="+mj-lt"/>
              </a:rPr>
              <a:t>Fitchburg State University </a:t>
            </a:r>
          </a:p>
          <a:p>
            <a:pPr fontAlgn="auto">
              <a:lnSpc>
                <a:spcPct val="110000"/>
              </a:lnSpc>
              <a:spcAft>
                <a:spcPts val="0"/>
              </a:spcAft>
              <a:defRPr/>
            </a:pPr>
            <a:r>
              <a:rPr lang="en-US" sz="1700" b="1" dirty="0">
                <a:solidFill>
                  <a:schemeClr val="tx1"/>
                </a:solidFill>
                <a:latin typeface="+mj-lt"/>
              </a:rPr>
              <a:t>&amp;</a:t>
            </a:r>
          </a:p>
          <a:p>
            <a:pPr fontAlgn="auto">
              <a:lnSpc>
                <a:spcPct val="110000"/>
              </a:lnSpc>
              <a:spcAft>
                <a:spcPts val="0"/>
              </a:spcAft>
              <a:defRPr/>
            </a:pPr>
            <a:r>
              <a:rPr lang="en-US" sz="3800" b="1" dirty="0">
                <a:solidFill>
                  <a:schemeClr val="tx1"/>
                </a:solidFill>
                <a:latin typeface="+mj-lt"/>
              </a:rPr>
              <a:t>Massachusetts Association of Vocational Administrators</a:t>
            </a:r>
          </a:p>
          <a:p>
            <a:pPr fontAlgn="auto">
              <a:spcAft>
                <a:spcPts val="0"/>
              </a:spcAft>
              <a:defRPr/>
            </a:pPr>
            <a:endParaRPr lang="en-US" sz="3800" b="1" i="1" dirty="0">
              <a:solidFill>
                <a:schemeClr val="tx1"/>
              </a:solidFill>
              <a:latin typeface="+mj-lt"/>
            </a:endParaRPr>
          </a:p>
          <a:p>
            <a:pPr fontAlgn="auto">
              <a:spcAft>
                <a:spcPts val="0"/>
              </a:spcAft>
              <a:defRPr/>
            </a:pPr>
            <a:r>
              <a:rPr lang="en-US" sz="3600" b="1" i="1" dirty="0">
                <a:solidFill>
                  <a:schemeClr val="tx1"/>
                </a:solidFill>
                <a:latin typeface="+mj-lt"/>
              </a:rPr>
              <a:t>Master of Education </a:t>
            </a:r>
          </a:p>
          <a:p>
            <a:pPr fontAlgn="auto">
              <a:spcAft>
                <a:spcPts val="0"/>
              </a:spcAft>
              <a:defRPr/>
            </a:pPr>
            <a:r>
              <a:rPr lang="en-US" sz="3600" b="1" i="1" dirty="0">
                <a:solidFill>
                  <a:schemeClr val="tx1"/>
                </a:solidFill>
                <a:latin typeface="+mj-lt"/>
              </a:rPr>
              <a:t>Curriculum &amp; Teaching Program</a:t>
            </a:r>
          </a:p>
        </p:txBody>
      </p:sp>
      <p:pic>
        <p:nvPicPr>
          <p:cNvPr id="1030" name="Picture 6" descr="Monty Tech Superintendent Sheila Harrity to Lead MAVA Extended Campus  Program - John Guilfoil Public Relations LLC"/>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09158" y="381000"/>
            <a:ext cx="4430484" cy="838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077200" cy="914400"/>
          </a:xfrm>
        </p:spPr>
        <p:style>
          <a:lnRef idx="2">
            <a:schemeClr val="dk1"/>
          </a:lnRef>
          <a:fillRef idx="1">
            <a:schemeClr val="lt1"/>
          </a:fillRef>
          <a:effectRef idx="0">
            <a:schemeClr val="dk1"/>
          </a:effectRef>
          <a:fontRef idx="minor">
            <a:schemeClr val="dk1"/>
          </a:fontRef>
        </p:style>
        <p:txBody>
          <a:bodyPr>
            <a:normAutofit/>
          </a:bodyPr>
          <a:lstStyle/>
          <a:p>
            <a:r>
              <a:rPr lang="en-US" sz="4000" b="1" dirty="0"/>
              <a:t>Endorsement from a Graduate</a:t>
            </a:r>
          </a:p>
        </p:txBody>
      </p:sp>
      <p:sp>
        <p:nvSpPr>
          <p:cNvPr id="3" name="Content Placeholder 2"/>
          <p:cNvSpPr>
            <a:spLocks noGrp="1"/>
          </p:cNvSpPr>
          <p:nvPr>
            <p:ph idx="1"/>
          </p:nvPr>
        </p:nvSpPr>
        <p:spPr>
          <a:xfrm>
            <a:off x="533400" y="1524000"/>
            <a:ext cx="8077199" cy="4419600"/>
          </a:xfrm>
        </p:spPr>
        <p:style>
          <a:lnRef idx="2">
            <a:schemeClr val="dk1"/>
          </a:lnRef>
          <a:fillRef idx="1">
            <a:schemeClr val="lt1"/>
          </a:fillRef>
          <a:effectRef idx="0">
            <a:schemeClr val="dk1"/>
          </a:effectRef>
          <a:fontRef idx="minor">
            <a:schemeClr val="dk1"/>
          </a:fontRef>
        </p:style>
        <p:txBody>
          <a:bodyPr>
            <a:noAutofit/>
          </a:bodyPr>
          <a:lstStyle/>
          <a:p>
            <a:pPr marL="0" indent="0">
              <a:buNone/>
            </a:pPr>
            <a:r>
              <a:rPr lang="en-US" sz="2600" dirty="0"/>
              <a:t>“My degree in Curriculum and Teaching from Fitchburg State gave me the boost I needed in the career path I have chosen. Everyone from the registrar to the professors was supportive in helping me attain my goal. They were there for me the entire time and wanted me to be successful. I was working during the program but with their support, I</a:t>
            </a:r>
          </a:p>
          <a:p>
            <a:pPr marL="0" indent="0">
              <a:buNone/>
            </a:pPr>
            <a:r>
              <a:rPr lang="en-US" sz="2600" dirty="0"/>
              <a:t>was able to accomplish my goal.  Thank you </a:t>
            </a:r>
          </a:p>
          <a:p>
            <a:pPr marL="0" indent="0">
              <a:buNone/>
            </a:pPr>
            <a:r>
              <a:rPr lang="en-US" sz="2600" dirty="0"/>
              <a:t>Fitchburg State!”</a:t>
            </a:r>
            <a:br>
              <a:rPr lang="en-US" sz="2600" dirty="0"/>
            </a:br>
            <a:br>
              <a:rPr lang="en-US" sz="2600" dirty="0"/>
            </a:br>
            <a:r>
              <a:rPr lang="en-US" sz="2600" dirty="0"/>
              <a:t>Angelica Corcoran , Vocational Teacher</a:t>
            </a:r>
          </a:p>
          <a:p>
            <a:pPr marL="0" indent="0">
              <a:buNone/>
            </a:pPr>
            <a:br>
              <a:rPr lang="en-US" sz="2800" dirty="0"/>
            </a:br>
            <a:endParaRPr lang="en-US" sz="2800" dirty="0"/>
          </a:p>
        </p:txBody>
      </p:sp>
      <p:pic>
        <p:nvPicPr>
          <p:cNvPr id="3076" name="Picture 4" descr="https://lh4.googleusercontent.com/szdyZaVrVw9WeNMF2EwjTLR9AAi8zpFFOrVOlIu-RWpVTKBeIs7ECtGorHbQqe7YWq1IdtDiWF2zaK5zMA0_vFSq1yy0PpaPqror2ED9Jj2nks3ETTC0TzeRBVZpeEB9UdClfbd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7999" y="4029848"/>
            <a:ext cx="1752599" cy="19137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91010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style>
          <a:lnRef idx="2">
            <a:schemeClr val="dk1"/>
          </a:lnRef>
          <a:fillRef idx="1">
            <a:schemeClr val="lt1"/>
          </a:fillRef>
          <a:effectRef idx="0">
            <a:schemeClr val="dk1"/>
          </a:effectRef>
          <a:fontRef idx="minor">
            <a:schemeClr val="dk1"/>
          </a:fontRef>
        </p:style>
        <p:txBody>
          <a:bodyPr>
            <a:normAutofit/>
          </a:bodyPr>
          <a:lstStyle/>
          <a:p>
            <a:r>
              <a:rPr lang="en-US" sz="4000" b="1" dirty="0"/>
              <a:t>Endorsement from a Graduate</a:t>
            </a:r>
            <a:endParaRPr lang="en-US" sz="4000" dirty="0"/>
          </a:p>
        </p:txBody>
      </p:sp>
      <p:sp>
        <p:nvSpPr>
          <p:cNvPr id="7" name="Rectangle 4"/>
          <p:cNvSpPr>
            <a:spLocks noChangeArrowheads="1"/>
          </p:cNvSpPr>
          <p:nvPr/>
        </p:nvSpPr>
        <p:spPr bwMode="auto">
          <a:xfrm>
            <a:off x="456344" y="1588237"/>
            <a:ext cx="8229600" cy="4524315"/>
          </a:xfrm>
          <a:prstGeom prst="rect">
            <a:avLst/>
          </a:prstGeom>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“As an academic teacher new to Massachusetts, the need to further my education and teaching license led me to Fitchburg State University’s Masters Degree program in Curriculum and Teaching through MAVA.  The timing and availability of the courses allowed for me to work, coach, and complete my degree within 2 years.  I was able to apply the information I learned in my courses directly into my classroom.  Everyone was beyond helpful and made the entire process from my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matriculation to filling out my graduation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paperwork seamless.</a:t>
            </a:r>
            <a:r>
              <a:rPr kumimoji="0" lang="en-US" altLang="en-US" sz="2400" b="0" i="0" u="none" strike="noStrike" cap="none" normalizeH="0" dirty="0">
                <a:ln>
                  <a:noFill/>
                </a:ln>
                <a:solidFill>
                  <a:schemeClr val="tx1"/>
                </a:solidFill>
                <a:effectLst/>
                <a:latin typeface="Calibri" panose="020F0502020204030204" pitchFamily="34" charset="0"/>
                <a:cs typeface="Calibri" panose="020F0502020204030204" pitchFamily="34" charset="0"/>
              </a:rPr>
              <a:t>  Thanks!”</a:t>
            </a:r>
            <a:r>
              <a:rPr kumimoji="0" lang="en-US"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Richard </a:t>
            </a:r>
            <a:r>
              <a:rPr kumimoji="0" lang="en-US" altLang="en-US" sz="2400" b="0"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Chouinard</a:t>
            </a:r>
            <a:endParaRPr kumimoji="0" lang="en-US"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0" y="4267200"/>
            <a:ext cx="1827944" cy="1845352"/>
          </a:xfrm>
          <a:prstGeom prst="rect">
            <a:avLst/>
          </a:prstGeom>
        </p:spPr>
      </p:pic>
    </p:spTree>
    <p:extLst>
      <p:ext uri="{BB962C8B-B14F-4D97-AF65-F5344CB8AC3E}">
        <p14:creationId xmlns:p14="http://schemas.microsoft.com/office/powerpoint/2010/main" val="695019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33400" y="381000"/>
            <a:ext cx="8077200" cy="685800"/>
          </a:xfrm>
          <a:ln>
            <a:headEnd/>
            <a:tailEnd/>
          </a:ln>
        </p:spPr>
        <p:style>
          <a:lnRef idx="2">
            <a:schemeClr val="dk1"/>
          </a:lnRef>
          <a:fillRef idx="1">
            <a:schemeClr val="lt1"/>
          </a:fillRef>
          <a:effectRef idx="0">
            <a:schemeClr val="dk1"/>
          </a:effectRef>
          <a:fontRef idx="minor">
            <a:schemeClr val="dk1"/>
          </a:fontRef>
        </p:style>
        <p:txBody>
          <a:bodyPr anchor="t">
            <a:normAutofit fontScale="90000"/>
          </a:bodyPr>
          <a:lstStyle/>
          <a:p>
            <a:pPr eaLnBrk="1" hangingPunct="1"/>
            <a:r>
              <a:rPr lang="en-US" sz="4000" b="1" dirty="0">
                <a:latin typeface="Arial" panose="020B0604020202020204" pitchFamily="34" charset="0"/>
              </a:rPr>
              <a:t>Admissions Process</a:t>
            </a:r>
          </a:p>
        </p:txBody>
      </p:sp>
      <p:sp>
        <p:nvSpPr>
          <p:cNvPr id="7170" name="Rectangle 3"/>
          <p:cNvSpPr>
            <a:spLocks noGrp="1" noChangeArrowheads="1"/>
          </p:cNvSpPr>
          <p:nvPr>
            <p:ph idx="1"/>
          </p:nvPr>
        </p:nvSpPr>
        <p:spPr>
          <a:xfrm>
            <a:off x="533400" y="1219200"/>
            <a:ext cx="8077200" cy="4724400"/>
          </a:xfrm>
          <a:ln>
            <a:headEnd/>
            <a:tailEnd/>
          </a:ln>
        </p:spPr>
        <p:style>
          <a:lnRef idx="2">
            <a:schemeClr val="dk1"/>
          </a:lnRef>
          <a:fillRef idx="1">
            <a:schemeClr val="lt1"/>
          </a:fillRef>
          <a:effectRef idx="0">
            <a:schemeClr val="dk1"/>
          </a:effectRef>
          <a:fontRef idx="minor">
            <a:schemeClr val="dk1"/>
          </a:fontRef>
        </p:style>
        <p:txBody>
          <a:bodyPr rtlCol="0">
            <a:noAutofit/>
          </a:bodyPr>
          <a:lstStyle/>
          <a:p>
            <a:pPr marL="0" indent="0" eaLnBrk="1" fontAlgn="auto" hangingPunct="1">
              <a:lnSpc>
                <a:spcPct val="80000"/>
              </a:lnSpc>
              <a:spcAft>
                <a:spcPts val="0"/>
              </a:spcAft>
              <a:buClr>
                <a:schemeClr val="accent1">
                  <a:lumMod val="60000"/>
                  <a:lumOff val="40000"/>
                </a:schemeClr>
              </a:buClr>
              <a:buNone/>
              <a:defRPr/>
            </a:pPr>
            <a:r>
              <a:rPr lang="en-US" sz="2500" dirty="0">
                <a:solidFill>
                  <a:srgbClr val="000000"/>
                </a:solidFill>
                <a:latin typeface="Arial" charset="0"/>
              </a:rPr>
              <a:t>Apply online: </a:t>
            </a:r>
            <a:r>
              <a:rPr lang="en-US" sz="2500" dirty="0">
                <a:solidFill>
                  <a:srgbClr val="000000"/>
                </a:solidFill>
                <a:latin typeface="Arial" charset="0"/>
                <a:hlinkClick r:id="rId3"/>
              </a:rPr>
              <a:t>https://admissions.fitchburgstate.edu/apply</a:t>
            </a:r>
            <a:r>
              <a:rPr lang="en-US" sz="2500" dirty="0">
                <a:solidFill>
                  <a:srgbClr val="000000"/>
                </a:solidFill>
                <a:latin typeface="Arial" charset="0"/>
              </a:rPr>
              <a:t> </a:t>
            </a:r>
          </a:p>
          <a:p>
            <a:pPr eaLnBrk="1" fontAlgn="auto" hangingPunct="1">
              <a:lnSpc>
                <a:spcPct val="80000"/>
              </a:lnSpc>
              <a:spcAft>
                <a:spcPts val="0"/>
              </a:spcAft>
              <a:buClr>
                <a:schemeClr val="accent1">
                  <a:lumMod val="60000"/>
                  <a:lumOff val="40000"/>
                </a:schemeClr>
              </a:buClr>
              <a:buFontTx/>
              <a:buNone/>
              <a:defRPr/>
            </a:pPr>
            <a:endParaRPr lang="en-US" sz="2500" dirty="0">
              <a:solidFill>
                <a:srgbClr val="000000"/>
              </a:solidFill>
              <a:latin typeface="Arial" charset="0"/>
            </a:endParaRPr>
          </a:p>
          <a:p>
            <a:pPr eaLnBrk="1" fontAlgn="auto" hangingPunct="1">
              <a:lnSpc>
                <a:spcPct val="80000"/>
              </a:lnSpc>
              <a:spcAft>
                <a:spcPts val="0"/>
              </a:spcAft>
              <a:buClr>
                <a:schemeClr val="accent1">
                  <a:lumMod val="60000"/>
                  <a:lumOff val="40000"/>
                </a:schemeClr>
              </a:buClr>
              <a:buFontTx/>
              <a:buNone/>
              <a:defRPr/>
            </a:pPr>
            <a:r>
              <a:rPr lang="en-US" sz="2500" dirty="0">
                <a:solidFill>
                  <a:srgbClr val="000000"/>
                </a:solidFill>
                <a:latin typeface="Arial" charset="0"/>
              </a:rPr>
              <a:t>You will need to submit the following components:</a:t>
            </a:r>
          </a:p>
          <a:p>
            <a:pPr eaLnBrk="1" fontAlgn="auto" hangingPunct="1">
              <a:lnSpc>
                <a:spcPct val="80000"/>
              </a:lnSpc>
              <a:spcAft>
                <a:spcPts val="0"/>
              </a:spcAft>
              <a:buClr>
                <a:schemeClr val="accent1">
                  <a:lumMod val="60000"/>
                  <a:lumOff val="40000"/>
                </a:schemeClr>
              </a:buClr>
              <a:defRPr/>
            </a:pPr>
            <a:r>
              <a:rPr lang="en-US" sz="2500" dirty="0">
                <a:solidFill>
                  <a:srgbClr val="000000"/>
                </a:solidFill>
                <a:latin typeface="Arial" charset="0"/>
              </a:rPr>
              <a:t>Official transcript of Bachelor’s Degree</a:t>
            </a:r>
          </a:p>
          <a:p>
            <a:pPr eaLnBrk="1" fontAlgn="auto" hangingPunct="1">
              <a:lnSpc>
                <a:spcPct val="80000"/>
              </a:lnSpc>
              <a:spcAft>
                <a:spcPts val="0"/>
              </a:spcAft>
              <a:buClr>
                <a:schemeClr val="accent1">
                  <a:lumMod val="60000"/>
                  <a:lumOff val="40000"/>
                </a:schemeClr>
              </a:buClr>
              <a:defRPr/>
            </a:pPr>
            <a:r>
              <a:rPr lang="en-US" sz="2500" dirty="0">
                <a:solidFill>
                  <a:srgbClr val="000000"/>
                </a:solidFill>
                <a:latin typeface="Arial" charset="0"/>
              </a:rPr>
              <a:t>Official transcript of any Graduate Level Coursework (if applicable)</a:t>
            </a:r>
          </a:p>
          <a:p>
            <a:pPr eaLnBrk="1" fontAlgn="auto" hangingPunct="1">
              <a:lnSpc>
                <a:spcPct val="80000"/>
              </a:lnSpc>
              <a:spcAft>
                <a:spcPts val="0"/>
              </a:spcAft>
              <a:buClr>
                <a:schemeClr val="accent1">
                  <a:lumMod val="60000"/>
                  <a:lumOff val="40000"/>
                </a:schemeClr>
              </a:buClr>
              <a:defRPr/>
            </a:pPr>
            <a:r>
              <a:rPr lang="en-US" sz="2500" dirty="0">
                <a:solidFill>
                  <a:srgbClr val="000000"/>
                </a:solidFill>
                <a:latin typeface="Arial" charset="0"/>
              </a:rPr>
              <a:t>Graduate Credit Transfer Request and Course Descriptions (if applicable)</a:t>
            </a:r>
          </a:p>
          <a:p>
            <a:pPr eaLnBrk="1" fontAlgn="auto" hangingPunct="1">
              <a:lnSpc>
                <a:spcPct val="80000"/>
              </a:lnSpc>
              <a:spcAft>
                <a:spcPts val="0"/>
              </a:spcAft>
              <a:buClr>
                <a:schemeClr val="accent1">
                  <a:lumMod val="60000"/>
                  <a:lumOff val="40000"/>
                </a:schemeClr>
              </a:buClr>
              <a:defRPr/>
            </a:pPr>
            <a:r>
              <a:rPr lang="en-US" sz="2500" dirty="0">
                <a:solidFill>
                  <a:srgbClr val="000000"/>
                </a:solidFill>
                <a:latin typeface="Arial" charset="0"/>
              </a:rPr>
              <a:t>Professional Resume</a:t>
            </a:r>
          </a:p>
          <a:p>
            <a:pPr eaLnBrk="1" fontAlgn="auto" hangingPunct="1">
              <a:lnSpc>
                <a:spcPct val="80000"/>
              </a:lnSpc>
              <a:spcAft>
                <a:spcPts val="0"/>
              </a:spcAft>
              <a:buClr>
                <a:schemeClr val="accent1">
                  <a:lumMod val="60000"/>
                  <a:lumOff val="40000"/>
                </a:schemeClr>
              </a:buClr>
              <a:defRPr/>
            </a:pPr>
            <a:r>
              <a:rPr lang="en-US" sz="2500" dirty="0">
                <a:solidFill>
                  <a:srgbClr val="000000"/>
                </a:solidFill>
                <a:latin typeface="Arial" charset="0"/>
              </a:rPr>
              <a:t>Personal Statement</a:t>
            </a:r>
          </a:p>
          <a:p>
            <a:pPr eaLnBrk="1" fontAlgn="auto" hangingPunct="1">
              <a:lnSpc>
                <a:spcPct val="80000"/>
              </a:lnSpc>
              <a:spcAft>
                <a:spcPts val="0"/>
              </a:spcAft>
              <a:buClr>
                <a:schemeClr val="accent1">
                  <a:lumMod val="60000"/>
                  <a:lumOff val="40000"/>
                </a:schemeClr>
              </a:buClr>
              <a:defRPr/>
            </a:pPr>
            <a:r>
              <a:rPr lang="en-US" sz="2500" dirty="0">
                <a:solidFill>
                  <a:srgbClr val="000000"/>
                </a:solidFill>
                <a:latin typeface="Arial" charset="0"/>
              </a:rPr>
              <a:t>Three Letters of Recommendation</a:t>
            </a:r>
          </a:p>
          <a:p>
            <a:pPr eaLnBrk="1" fontAlgn="auto" hangingPunct="1">
              <a:lnSpc>
                <a:spcPct val="80000"/>
              </a:lnSpc>
              <a:spcAft>
                <a:spcPts val="0"/>
              </a:spcAft>
              <a:buClr>
                <a:schemeClr val="accent1">
                  <a:lumMod val="60000"/>
                  <a:lumOff val="40000"/>
                </a:schemeClr>
              </a:buClr>
              <a:defRPr/>
            </a:pPr>
            <a:r>
              <a:rPr lang="en-US" sz="2500" dirty="0">
                <a:solidFill>
                  <a:srgbClr val="000000"/>
                </a:solidFill>
                <a:latin typeface="Arial" charset="0"/>
              </a:rPr>
              <a:t>$50 Application Fee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33400" y="457200"/>
            <a:ext cx="8077200" cy="762000"/>
          </a:xfrm>
          <a:ln>
            <a:headEnd/>
            <a:tailEnd/>
          </a:ln>
        </p:spPr>
        <p:style>
          <a:lnRef idx="2">
            <a:schemeClr val="dk1"/>
          </a:lnRef>
          <a:fillRef idx="1">
            <a:schemeClr val="lt1"/>
          </a:fillRef>
          <a:effectRef idx="0">
            <a:schemeClr val="dk1"/>
          </a:effectRef>
          <a:fontRef idx="minor">
            <a:schemeClr val="dk1"/>
          </a:fontRef>
        </p:style>
        <p:txBody>
          <a:bodyPr anchor="t">
            <a:normAutofit/>
          </a:bodyPr>
          <a:lstStyle/>
          <a:p>
            <a:pPr eaLnBrk="1" hangingPunct="1"/>
            <a:r>
              <a:rPr lang="en-US" sz="4000" b="1" dirty="0">
                <a:latin typeface="Arial" panose="020B0604020202020204" pitchFamily="34" charset="0"/>
              </a:rPr>
              <a:t>Admissions Process </a:t>
            </a:r>
            <a:r>
              <a:rPr lang="en-US" sz="4000" dirty="0">
                <a:latin typeface="Arial" panose="020B0604020202020204" pitchFamily="34" charset="0"/>
              </a:rPr>
              <a:t>(cont.)</a:t>
            </a:r>
          </a:p>
        </p:txBody>
      </p:sp>
      <p:sp>
        <p:nvSpPr>
          <p:cNvPr id="8194" name="Rectangle 3"/>
          <p:cNvSpPr>
            <a:spLocks noGrp="1" noChangeArrowheads="1"/>
          </p:cNvSpPr>
          <p:nvPr>
            <p:ph idx="1"/>
          </p:nvPr>
        </p:nvSpPr>
        <p:spPr>
          <a:xfrm>
            <a:off x="533400" y="1295400"/>
            <a:ext cx="8077200" cy="4876800"/>
          </a:xfrm>
          <a:ln>
            <a:headEnd/>
            <a:tailEnd/>
          </a:ln>
        </p:spPr>
        <p:style>
          <a:lnRef idx="2">
            <a:schemeClr val="dk1"/>
          </a:lnRef>
          <a:fillRef idx="1">
            <a:schemeClr val="lt1"/>
          </a:fillRef>
          <a:effectRef idx="0">
            <a:schemeClr val="dk1"/>
          </a:effectRef>
          <a:fontRef idx="minor">
            <a:schemeClr val="dk1"/>
          </a:fontRef>
        </p:style>
        <p:txBody>
          <a:bodyPr rtlCol="0">
            <a:normAutofit fontScale="92500" lnSpcReduction="20000"/>
          </a:bodyPr>
          <a:lstStyle/>
          <a:p>
            <a:pPr marL="0" indent="0" eaLnBrk="1" fontAlgn="auto" hangingPunct="1">
              <a:lnSpc>
                <a:spcPct val="80000"/>
              </a:lnSpc>
              <a:spcAft>
                <a:spcPts val="0"/>
              </a:spcAft>
              <a:buClr>
                <a:schemeClr val="accent1">
                  <a:lumMod val="60000"/>
                  <a:lumOff val="40000"/>
                </a:schemeClr>
              </a:buClr>
              <a:buNone/>
              <a:defRPr/>
            </a:pPr>
            <a:endParaRPr lang="en-US" sz="2600" dirty="0">
              <a:solidFill>
                <a:schemeClr val="tx1"/>
              </a:solidFill>
              <a:latin typeface="Arial" charset="0"/>
            </a:endParaRPr>
          </a:p>
          <a:p>
            <a:pPr marL="0" indent="0" eaLnBrk="1" fontAlgn="auto" hangingPunct="1">
              <a:lnSpc>
                <a:spcPct val="80000"/>
              </a:lnSpc>
              <a:spcAft>
                <a:spcPts val="0"/>
              </a:spcAft>
              <a:buClr>
                <a:schemeClr val="accent1">
                  <a:lumMod val="60000"/>
                  <a:lumOff val="40000"/>
                </a:schemeClr>
              </a:buClr>
              <a:buNone/>
              <a:defRPr/>
            </a:pPr>
            <a:r>
              <a:rPr lang="en-US" sz="2600" dirty="0">
                <a:solidFill>
                  <a:schemeClr val="tx1"/>
                </a:solidFill>
              </a:rPr>
              <a:t>Three Letters of Recommendation:</a:t>
            </a:r>
          </a:p>
          <a:p>
            <a:pPr marL="0" indent="0" eaLnBrk="1" fontAlgn="auto" hangingPunct="1">
              <a:lnSpc>
                <a:spcPct val="80000"/>
              </a:lnSpc>
              <a:spcAft>
                <a:spcPts val="0"/>
              </a:spcAft>
              <a:buClr>
                <a:schemeClr val="accent1">
                  <a:lumMod val="60000"/>
                  <a:lumOff val="40000"/>
                </a:schemeClr>
              </a:buClr>
              <a:buNone/>
              <a:defRPr/>
            </a:pPr>
            <a:endParaRPr lang="en-US" sz="1700" dirty="0">
              <a:solidFill>
                <a:schemeClr val="tx1"/>
              </a:solidFill>
            </a:endParaRPr>
          </a:p>
          <a:p>
            <a:pPr>
              <a:lnSpc>
                <a:spcPct val="110000"/>
              </a:lnSpc>
              <a:spcBef>
                <a:spcPts val="0"/>
              </a:spcBef>
              <a:buClr>
                <a:schemeClr val="accent1">
                  <a:lumMod val="60000"/>
                  <a:lumOff val="40000"/>
                </a:schemeClr>
              </a:buClr>
              <a:defRPr/>
            </a:pPr>
            <a:r>
              <a:rPr lang="en-US" sz="2600" dirty="0">
                <a:solidFill>
                  <a:schemeClr val="tx1"/>
                </a:solidFill>
              </a:rPr>
              <a:t>Recommenders should know you in a professional capacity, such as supervisors, colleagues, or teachers/professors. </a:t>
            </a:r>
          </a:p>
          <a:p>
            <a:pPr>
              <a:lnSpc>
                <a:spcPct val="110000"/>
              </a:lnSpc>
              <a:spcBef>
                <a:spcPts val="0"/>
              </a:spcBef>
              <a:buClr>
                <a:schemeClr val="accent1">
                  <a:lumMod val="60000"/>
                  <a:lumOff val="40000"/>
                </a:schemeClr>
              </a:buClr>
              <a:defRPr/>
            </a:pPr>
            <a:r>
              <a:rPr lang="en-US" sz="2600" dirty="0">
                <a:solidFill>
                  <a:schemeClr val="tx1"/>
                </a:solidFill>
              </a:rPr>
              <a:t>List names and emails of recommenders in the online application.</a:t>
            </a:r>
            <a:endParaRPr lang="en-US" sz="1100" dirty="0">
              <a:solidFill>
                <a:schemeClr val="tx1"/>
              </a:solidFill>
            </a:endParaRPr>
          </a:p>
          <a:p>
            <a:pPr>
              <a:lnSpc>
                <a:spcPct val="110000"/>
              </a:lnSpc>
              <a:spcBef>
                <a:spcPts val="0"/>
              </a:spcBef>
              <a:buClr>
                <a:schemeClr val="accent1">
                  <a:lumMod val="60000"/>
                  <a:lumOff val="40000"/>
                </a:schemeClr>
              </a:buClr>
              <a:defRPr/>
            </a:pPr>
            <a:r>
              <a:rPr lang="en-US" sz="2600" dirty="0">
                <a:solidFill>
                  <a:schemeClr val="tx1"/>
                </a:solidFill>
              </a:rPr>
              <a:t>An automatic email with the recommendation form is sent to them securely.</a:t>
            </a:r>
            <a:endParaRPr lang="en-US" sz="1100" dirty="0">
              <a:solidFill>
                <a:schemeClr val="tx1"/>
              </a:solidFill>
            </a:endParaRPr>
          </a:p>
          <a:p>
            <a:pPr>
              <a:lnSpc>
                <a:spcPct val="110000"/>
              </a:lnSpc>
              <a:spcBef>
                <a:spcPts val="0"/>
              </a:spcBef>
              <a:buClr>
                <a:schemeClr val="accent1">
                  <a:lumMod val="60000"/>
                  <a:lumOff val="40000"/>
                </a:schemeClr>
              </a:buClr>
              <a:defRPr/>
            </a:pPr>
            <a:r>
              <a:rPr lang="en-US" sz="2600" dirty="0">
                <a:solidFill>
                  <a:schemeClr val="tx1"/>
                </a:solidFill>
              </a:rPr>
              <a:t>References fill it out, attach a recommendation, sign &amp; submit the form which is automatically uploaded to the applicants file.</a:t>
            </a:r>
            <a:endParaRPr lang="en-US" sz="1100" dirty="0">
              <a:solidFill>
                <a:schemeClr val="tx1"/>
              </a:solidFill>
            </a:endParaRPr>
          </a:p>
          <a:p>
            <a:pPr>
              <a:lnSpc>
                <a:spcPct val="110000"/>
              </a:lnSpc>
              <a:spcBef>
                <a:spcPts val="0"/>
              </a:spcBef>
              <a:buClr>
                <a:schemeClr val="accent1">
                  <a:lumMod val="60000"/>
                  <a:lumOff val="40000"/>
                </a:schemeClr>
              </a:buClr>
              <a:defRPr/>
            </a:pPr>
            <a:r>
              <a:rPr lang="en-US" sz="2600" dirty="0">
                <a:solidFill>
                  <a:schemeClr val="tx1"/>
                </a:solidFill>
              </a:rPr>
              <a:t>You can check the status of your application by logging back into your pending application. </a:t>
            </a:r>
            <a:r>
              <a:rPr lang="en-US" sz="2600" dirty="0">
                <a:solidFill>
                  <a:schemeClr val="tx1"/>
                </a:solidFill>
                <a:hlinkClick r:id="rId3"/>
              </a:rPr>
              <a:t>https://admissions.fitchburgstate.edu/apply/status</a:t>
            </a:r>
            <a:r>
              <a:rPr lang="en-US" sz="2600" dirty="0">
                <a:solidFill>
                  <a:schemeClr val="tx1"/>
                </a:solidFill>
              </a:rPr>
              <a:t> </a:t>
            </a:r>
            <a:endParaRPr lang="en-US" sz="2800" dirty="0">
              <a:solidFill>
                <a:schemeClr val="tx1">
                  <a:lumMod val="65000"/>
                  <a:lumOff val="35000"/>
                </a:schemeClr>
              </a:solidFill>
              <a:latin typeface="Arial" charset="0"/>
              <a:ea typeface="+mn-e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077200" cy="1143000"/>
          </a:xfrm>
        </p:spPr>
        <p:style>
          <a:lnRef idx="2">
            <a:schemeClr val="dk1"/>
          </a:lnRef>
          <a:fillRef idx="1">
            <a:schemeClr val="lt1"/>
          </a:fillRef>
          <a:effectRef idx="0">
            <a:schemeClr val="dk1"/>
          </a:effectRef>
          <a:fontRef idx="minor">
            <a:schemeClr val="dk1"/>
          </a:fontRef>
        </p:style>
        <p:txBody>
          <a:bodyPr/>
          <a:lstStyle/>
          <a:p>
            <a:r>
              <a:rPr lang="en-US" dirty="0"/>
              <a:t>Course Discount</a:t>
            </a:r>
          </a:p>
        </p:txBody>
      </p:sp>
      <p:sp>
        <p:nvSpPr>
          <p:cNvPr id="3" name="Content Placeholder 2"/>
          <p:cNvSpPr>
            <a:spLocks noGrp="1"/>
          </p:cNvSpPr>
          <p:nvPr>
            <p:ph idx="1"/>
          </p:nvPr>
        </p:nvSpPr>
        <p:spPr>
          <a:xfrm>
            <a:off x="533400" y="1524000"/>
            <a:ext cx="8077200" cy="4602163"/>
          </a:xfrm>
        </p:spPr>
        <p:style>
          <a:lnRef idx="2">
            <a:schemeClr val="dk1"/>
          </a:lnRef>
          <a:fillRef idx="1">
            <a:schemeClr val="lt1"/>
          </a:fillRef>
          <a:effectRef idx="0">
            <a:schemeClr val="dk1"/>
          </a:effectRef>
          <a:fontRef idx="minor">
            <a:schemeClr val="dk1"/>
          </a:fontRef>
        </p:style>
        <p:txBody>
          <a:bodyPr>
            <a:noAutofit/>
          </a:bodyPr>
          <a:lstStyle/>
          <a:p>
            <a:pPr marL="0" indent="0" algn="ctr">
              <a:buNone/>
            </a:pPr>
            <a:endParaRPr lang="en-US" dirty="0"/>
          </a:p>
          <a:p>
            <a:pPr marL="0" indent="0" algn="ctr">
              <a:buNone/>
            </a:pPr>
            <a:r>
              <a:rPr lang="en-US" dirty="0"/>
              <a:t>Courses can be taken through MAVA or Fitchburg State directly. </a:t>
            </a:r>
          </a:p>
          <a:p>
            <a:pPr marL="0" indent="0" algn="ctr">
              <a:buNone/>
            </a:pPr>
            <a:endParaRPr lang="en-US" dirty="0"/>
          </a:p>
          <a:p>
            <a:pPr marL="0" indent="0" algn="ctr">
              <a:buNone/>
            </a:pPr>
            <a:r>
              <a:rPr lang="en-US" dirty="0"/>
              <a:t>Courses will be at a discounted rate if taken through MAVA.</a:t>
            </a:r>
            <a:endParaRPr lang="en-US" sz="1600" dirty="0"/>
          </a:p>
        </p:txBody>
      </p:sp>
    </p:spTree>
    <p:extLst>
      <p:ext uri="{BB962C8B-B14F-4D97-AF65-F5344CB8AC3E}">
        <p14:creationId xmlns:p14="http://schemas.microsoft.com/office/powerpoint/2010/main" val="28916375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33400" y="457200"/>
            <a:ext cx="8077200" cy="762000"/>
          </a:xfrm>
        </p:spPr>
        <p:style>
          <a:lnRef idx="2">
            <a:schemeClr val="dk1"/>
          </a:lnRef>
          <a:fillRef idx="1">
            <a:schemeClr val="lt1"/>
          </a:fillRef>
          <a:effectRef idx="0">
            <a:schemeClr val="dk1"/>
          </a:effectRef>
          <a:fontRef idx="minor">
            <a:schemeClr val="dk1"/>
          </a:fontRef>
        </p:style>
        <p:txBody>
          <a:bodyPr anchor="t">
            <a:normAutofit/>
          </a:bodyPr>
          <a:lstStyle/>
          <a:p>
            <a:pPr eaLnBrk="1" hangingPunct="1"/>
            <a:r>
              <a:rPr lang="en-US" sz="4000" b="1" dirty="0">
                <a:latin typeface="Arial" panose="020B0604020202020204" pitchFamily="34" charset="0"/>
              </a:rPr>
              <a:t>Prior Graduation Credits</a:t>
            </a:r>
          </a:p>
        </p:txBody>
      </p:sp>
      <p:sp>
        <p:nvSpPr>
          <p:cNvPr id="11267" name="Rectangle 3"/>
          <p:cNvSpPr>
            <a:spLocks noGrp="1" noChangeArrowheads="1"/>
          </p:cNvSpPr>
          <p:nvPr>
            <p:ph idx="1"/>
          </p:nvPr>
        </p:nvSpPr>
        <p:spPr>
          <a:xfrm>
            <a:off x="533400" y="1371600"/>
            <a:ext cx="8077200" cy="4572000"/>
          </a:xfrm>
        </p:spPr>
        <p:style>
          <a:lnRef idx="2">
            <a:schemeClr val="dk1"/>
          </a:lnRef>
          <a:fillRef idx="1">
            <a:schemeClr val="lt1"/>
          </a:fillRef>
          <a:effectRef idx="0">
            <a:schemeClr val="dk1"/>
          </a:effectRef>
          <a:fontRef idx="minor">
            <a:schemeClr val="dk1"/>
          </a:fontRef>
        </p:style>
        <p:txBody>
          <a:bodyPr>
            <a:normAutofit lnSpcReduction="10000"/>
          </a:bodyPr>
          <a:lstStyle/>
          <a:p>
            <a:pPr marL="0" indent="0" eaLnBrk="1" hangingPunct="1">
              <a:lnSpc>
                <a:spcPct val="80000"/>
              </a:lnSpc>
              <a:buNone/>
            </a:pPr>
            <a:endParaRPr lang="en-US" sz="1400" dirty="0">
              <a:latin typeface="Arial" panose="020B0604020202020204" pitchFamily="34" charset="0"/>
            </a:endParaRPr>
          </a:p>
          <a:p>
            <a:pPr>
              <a:lnSpc>
                <a:spcPct val="80000"/>
              </a:lnSpc>
            </a:pPr>
            <a:r>
              <a:rPr lang="en-US" b="1" dirty="0">
                <a:latin typeface="Arial" panose="020B0604020202020204" pitchFamily="34" charset="0"/>
              </a:rPr>
              <a:t>Total</a:t>
            </a:r>
            <a:r>
              <a:rPr lang="en-US" dirty="0">
                <a:latin typeface="Arial" panose="020B0604020202020204" pitchFamily="34" charset="0"/>
              </a:rPr>
              <a:t> of </a:t>
            </a:r>
            <a:r>
              <a:rPr lang="en-US" b="1" i="1" dirty="0">
                <a:latin typeface="Arial" panose="020B0604020202020204" pitchFamily="34" charset="0"/>
              </a:rPr>
              <a:t>only </a:t>
            </a:r>
            <a:r>
              <a:rPr lang="en-US" dirty="0">
                <a:latin typeface="Arial" panose="020B0604020202020204" pitchFamily="34" charset="0"/>
              </a:rPr>
              <a:t>12 FSU graduate credits can be taken prior to acceptance.  Please contact your advisor, </a:t>
            </a:r>
            <a:r>
              <a:rPr lang="en-US" dirty="0"/>
              <a:t>Lynn D’Agostino, </a:t>
            </a:r>
            <a:r>
              <a:rPr lang="en-US" dirty="0">
                <a:latin typeface="Arial" panose="020B0604020202020204" pitchFamily="34" charset="0"/>
              </a:rPr>
              <a:t>for questions.</a:t>
            </a:r>
            <a:endParaRPr lang="en-US" altLang="ja-JP" dirty="0">
              <a:latin typeface="Arial" panose="020B0604020202020204" pitchFamily="34" charset="0"/>
            </a:endParaRPr>
          </a:p>
          <a:p>
            <a:pPr algn="ctr" eaLnBrk="1" hangingPunct="1">
              <a:lnSpc>
                <a:spcPct val="80000"/>
              </a:lnSpc>
              <a:buFontTx/>
              <a:buNone/>
            </a:pPr>
            <a:r>
              <a:rPr lang="en-US" i="1" dirty="0">
                <a:latin typeface="Arial" panose="020B0604020202020204" pitchFamily="34" charset="0"/>
              </a:rPr>
              <a:t>And/or</a:t>
            </a:r>
          </a:p>
          <a:p>
            <a:pPr algn="ctr" eaLnBrk="1" hangingPunct="1">
              <a:lnSpc>
                <a:spcPct val="80000"/>
              </a:lnSpc>
              <a:buFontTx/>
              <a:buNone/>
            </a:pPr>
            <a:endParaRPr lang="en-US" sz="1000" i="1" dirty="0">
              <a:latin typeface="Arial" panose="020B0604020202020204" pitchFamily="34" charset="0"/>
            </a:endParaRPr>
          </a:p>
          <a:p>
            <a:pPr eaLnBrk="1" hangingPunct="1">
              <a:lnSpc>
                <a:spcPct val="80000"/>
              </a:lnSpc>
            </a:pPr>
            <a:r>
              <a:rPr lang="en-US" b="1" dirty="0">
                <a:latin typeface="Arial" panose="020B0604020202020204" pitchFamily="34" charset="0"/>
              </a:rPr>
              <a:t>Maximum</a:t>
            </a:r>
            <a:r>
              <a:rPr lang="en-US" dirty="0">
                <a:latin typeface="Arial" panose="020B0604020202020204" pitchFamily="34" charset="0"/>
              </a:rPr>
              <a:t> 6 graduate credits from other institutions can be applied to your program.</a:t>
            </a:r>
          </a:p>
          <a:p>
            <a:pPr marL="457200" lvl="1" indent="0">
              <a:lnSpc>
                <a:spcPct val="80000"/>
              </a:lnSpc>
              <a:buNone/>
            </a:pPr>
            <a:endParaRPr lang="en-US" sz="1400" dirty="0">
              <a:latin typeface="Arial" panose="020B0604020202020204" pitchFamily="34" charset="0"/>
            </a:endParaRPr>
          </a:p>
          <a:p>
            <a:pPr marL="457200" lvl="1" indent="0">
              <a:lnSpc>
                <a:spcPct val="80000"/>
              </a:lnSpc>
              <a:buNone/>
            </a:pPr>
            <a:endParaRPr lang="en-US" sz="1400" dirty="0">
              <a:latin typeface="Arial" panose="020B0604020202020204" pitchFamily="34" charset="0"/>
            </a:endParaRPr>
          </a:p>
          <a:p>
            <a:pPr marL="0" indent="0" algn="ctr">
              <a:lnSpc>
                <a:spcPct val="80000"/>
              </a:lnSpc>
              <a:buNone/>
            </a:pPr>
            <a:r>
              <a:rPr lang="en-US" dirty="0">
                <a:latin typeface="Arial" panose="020B0604020202020204" pitchFamily="34" charset="0"/>
              </a:rPr>
              <a:t>(</a:t>
            </a:r>
            <a:r>
              <a:rPr lang="ja-JP" altLang="en-US" dirty="0">
                <a:latin typeface="Arial" panose="020B0604020202020204" pitchFamily="34" charset="0"/>
              </a:rPr>
              <a:t>“</a:t>
            </a:r>
            <a:r>
              <a:rPr lang="en-US" altLang="ja-JP" dirty="0">
                <a:latin typeface="Arial" panose="020B0604020202020204" pitchFamily="34" charset="0"/>
              </a:rPr>
              <a:t>3.0</a:t>
            </a:r>
            <a:r>
              <a:rPr lang="ja-JP" altLang="en-US" dirty="0">
                <a:latin typeface="Arial" panose="020B0604020202020204" pitchFamily="34" charset="0"/>
              </a:rPr>
              <a:t>”</a:t>
            </a:r>
            <a:r>
              <a:rPr lang="en-US" altLang="ja-JP" dirty="0">
                <a:latin typeface="Arial" panose="020B0604020202020204" pitchFamily="34" charset="0"/>
              </a:rPr>
              <a:t> minimum grade in transfer courses)</a:t>
            </a:r>
            <a:endParaRPr lang="en-US" dirty="0">
              <a:latin typeface="Arial" panose="020B0604020202020204" pitchFamily="34" charset="0"/>
            </a:endParaRPr>
          </a:p>
          <a:p>
            <a:pPr eaLnBrk="1" hangingPunct="1">
              <a:lnSpc>
                <a:spcPct val="80000"/>
              </a:lnSpc>
            </a:pPr>
            <a:endParaRPr lang="en-US" dirty="0">
              <a:latin typeface="Arial" panose="020B0604020202020204" pitchFamily="34" charset="0"/>
            </a:endParaRPr>
          </a:p>
          <a:p>
            <a:pPr eaLnBrk="1" hangingPunct="1">
              <a:lnSpc>
                <a:spcPct val="80000"/>
              </a:lnSpc>
              <a:buFontTx/>
              <a:buNone/>
            </a:pPr>
            <a:endParaRPr lang="en-US" sz="2600" dirty="0">
              <a:latin typeface="Arial" panose="020B06040202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533400" y="533400"/>
            <a:ext cx="8077200" cy="5105400"/>
          </a:xfrm>
        </p:spPr>
        <p:style>
          <a:lnRef idx="2">
            <a:schemeClr val="dk1"/>
          </a:lnRef>
          <a:fillRef idx="1">
            <a:schemeClr val="lt1"/>
          </a:fillRef>
          <a:effectRef idx="0">
            <a:schemeClr val="dk1"/>
          </a:effectRef>
          <a:fontRef idx="minor">
            <a:schemeClr val="dk1"/>
          </a:fontRef>
        </p:style>
        <p:txBody>
          <a:bodyPr>
            <a:normAutofit/>
          </a:bodyPr>
          <a:lstStyle/>
          <a:p>
            <a:pPr marL="0" indent="0" eaLnBrk="1" hangingPunct="1">
              <a:lnSpc>
                <a:spcPct val="90000"/>
              </a:lnSpc>
              <a:buNone/>
            </a:pPr>
            <a:endParaRPr lang="en-US" sz="2800" dirty="0">
              <a:latin typeface="Arial" panose="020B0604020202020204" pitchFamily="34" charset="0"/>
            </a:endParaRPr>
          </a:p>
          <a:p>
            <a:pPr eaLnBrk="1" hangingPunct="1">
              <a:lnSpc>
                <a:spcPct val="90000"/>
              </a:lnSpc>
              <a:buFontTx/>
              <a:buNone/>
            </a:pPr>
            <a:r>
              <a:rPr lang="en-US" dirty="0">
                <a:solidFill>
                  <a:srgbClr val="FF0000"/>
                </a:solidFill>
              </a:rPr>
              <a:t>    Apply </a:t>
            </a:r>
            <a:r>
              <a:rPr lang="en-US" b="1" dirty="0">
                <a:solidFill>
                  <a:srgbClr val="FF0000"/>
                </a:solidFill>
              </a:rPr>
              <a:t>ASAP</a:t>
            </a:r>
            <a:r>
              <a:rPr lang="en-US" dirty="0"/>
              <a:t> as it takes time to compile the requirements and you do not want to lose credits!!!!</a:t>
            </a:r>
          </a:p>
          <a:p>
            <a:pPr eaLnBrk="1" hangingPunct="1">
              <a:lnSpc>
                <a:spcPct val="90000"/>
              </a:lnSpc>
              <a:buFontTx/>
              <a:buNone/>
            </a:pPr>
            <a:r>
              <a:rPr lang="en-US" sz="2800" dirty="0">
                <a:latin typeface="Arial" panose="020B0604020202020204" pitchFamily="34" charset="0"/>
              </a:rPr>
              <a:t>	</a:t>
            </a:r>
          </a:p>
          <a:p>
            <a:pPr>
              <a:lnSpc>
                <a:spcPct val="90000"/>
              </a:lnSpc>
              <a:buNone/>
            </a:pPr>
            <a:r>
              <a:rPr lang="en-US" sz="2800" dirty="0">
                <a:latin typeface="Arial" panose="020B0604020202020204" pitchFamily="34" charset="0"/>
              </a:rPr>
              <a:t>	</a:t>
            </a:r>
            <a:endParaRPr lang="en-US" dirty="0"/>
          </a:p>
          <a:p>
            <a:pPr>
              <a:lnSpc>
                <a:spcPct val="90000"/>
              </a:lnSpc>
              <a:buNone/>
            </a:pPr>
            <a:r>
              <a:rPr lang="en-US" dirty="0"/>
              <a:t>	https://</a:t>
            </a:r>
            <a:r>
              <a:rPr lang="en-US" dirty="0" err="1"/>
              <a:t>www.fitchburgstate.edu</a:t>
            </a:r>
            <a:r>
              <a:rPr lang="en-US" dirty="0"/>
              <a:t>/academics/programs/curriculum-and-teaching-med-non-licensure</a:t>
            </a:r>
            <a:endParaRPr lang="en-US" dirty="0">
              <a:solidFill>
                <a:schemeClr val="tx2">
                  <a:lumMod val="60000"/>
                  <a:lumOff val="40000"/>
                </a:schemeClr>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077200" cy="1219200"/>
          </a:xfrm>
        </p:spPr>
        <p:style>
          <a:lnRef idx="2">
            <a:schemeClr val="dk1"/>
          </a:lnRef>
          <a:fillRef idx="1">
            <a:schemeClr val="lt1"/>
          </a:fillRef>
          <a:effectRef idx="0">
            <a:schemeClr val="dk1"/>
          </a:effectRef>
          <a:fontRef idx="minor">
            <a:schemeClr val="dk1"/>
          </a:fontRef>
        </p:style>
        <p:txBody>
          <a:bodyPr>
            <a:normAutofit fontScale="90000"/>
          </a:bodyPr>
          <a:lstStyle/>
          <a:p>
            <a:r>
              <a:rPr lang="en-US" b="1" dirty="0">
                <a:latin typeface="Calibri" panose="020F0502020204030204" pitchFamily="34" charset="0"/>
              </a:rPr>
              <a:t>How long do I have to </a:t>
            </a:r>
            <a:br>
              <a:rPr lang="en-US" b="1" dirty="0">
                <a:latin typeface="Calibri" panose="020F0502020204030204" pitchFamily="34" charset="0"/>
              </a:rPr>
            </a:br>
            <a:r>
              <a:rPr lang="en-US" b="1" dirty="0">
                <a:latin typeface="Calibri" panose="020F0502020204030204" pitchFamily="34" charset="0"/>
              </a:rPr>
              <a:t>complete the program?</a:t>
            </a:r>
          </a:p>
        </p:txBody>
      </p:sp>
      <p:sp>
        <p:nvSpPr>
          <p:cNvPr id="3" name="Content Placeholder 2"/>
          <p:cNvSpPr>
            <a:spLocks noGrp="1"/>
          </p:cNvSpPr>
          <p:nvPr>
            <p:ph idx="1"/>
          </p:nvPr>
        </p:nvSpPr>
        <p:spPr>
          <a:xfrm>
            <a:off x="533400" y="2133600"/>
            <a:ext cx="8074550" cy="3048000"/>
          </a:xfrm>
        </p:spPr>
        <p:style>
          <a:lnRef idx="2">
            <a:schemeClr val="dk1"/>
          </a:lnRef>
          <a:fillRef idx="1">
            <a:schemeClr val="lt1"/>
          </a:fillRef>
          <a:effectRef idx="0">
            <a:schemeClr val="dk1"/>
          </a:effectRef>
          <a:fontRef idx="minor">
            <a:schemeClr val="dk1"/>
          </a:fontRef>
        </p:style>
        <p:txBody>
          <a:bodyPr/>
          <a:lstStyle/>
          <a:p>
            <a:pPr marL="0" indent="0" algn="ctr">
              <a:buNone/>
            </a:pPr>
            <a:endParaRPr lang="en-US" dirty="0"/>
          </a:p>
          <a:p>
            <a:pPr marL="0" indent="0" algn="ctr">
              <a:buNone/>
            </a:pPr>
            <a:r>
              <a:rPr lang="en-US" dirty="0"/>
              <a:t>There is a six year window to complete this degree, with “the clock” beginning with the oldest course, including transfer courses.</a:t>
            </a:r>
          </a:p>
        </p:txBody>
      </p:sp>
    </p:spTree>
    <p:extLst>
      <p:ext uri="{BB962C8B-B14F-4D97-AF65-F5344CB8AC3E}">
        <p14:creationId xmlns:p14="http://schemas.microsoft.com/office/powerpoint/2010/main" val="11293073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3"/>
          <p:cNvSpPr>
            <a:spLocks noGrp="1" noChangeArrowheads="1"/>
          </p:cNvSpPr>
          <p:nvPr>
            <p:ph idx="1"/>
          </p:nvPr>
        </p:nvSpPr>
        <p:spPr>
          <a:xfrm>
            <a:off x="533400" y="533400"/>
            <a:ext cx="4953000" cy="5486400"/>
          </a:xfrm>
        </p:spPr>
        <p:txBody>
          <a:bodyPr numCol="1" rtlCol="0">
            <a:normAutofit/>
          </a:bodyPr>
          <a:lstStyle/>
          <a:p>
            <a:pPr eaLnBrk="1" fontAlgn="auto" hangingPunct="1">
              <a:spcAft>
                <a:spcPts val="0"/>
              </a:spcAft>
              <a:buClr>
                <a:schemeClr val="accent1">
                  <a:lumMod val="60000"/>
                  <a:lumOff val="40000"/>
                </a:schemeClr>
              </a:buClr>
              <a:buFontTx/>
              <a:buNone/>
              <a:defRPr/>
            </a:pPr>
            <a:r>
              <a:rPr lang="en-US" sz="1800" b="1" dirty="0"/>
              <a:t>MAVA Extended Campus Coordinator</a:t>
            </a:r>
          </a:p>
          <a:p>
            <a:pPr>
              <a:buClr>
                <a:schemeClr val="accent1">
                  <a:lumMod val="60000"/>
                  <a:lumOff val="40000"/>
                </a:schemeClr>
              </a:buClr>
              <a:buNone/>
              <a:defRPr/>
            </a:pPr>
            <a:r>
              <a:rPr lang="en-US" sz="1800" dirty="0"/>
              <a:t>Sheila </a:t>
            </a:r>
            <a:r>
              <a:rPr lang="en-US" sz="1800" dirty="0" err="1"/>
              <a:t>Harrity</a:t>
            </a:r>
            <a:r>
              <a:rPr lang="en-US" sz="1800" dirty="0"/>
              <a:t>, </a:t>
            </a:r>
            <a:r>
              <a:rPr lang="en-US" sz="1800" dirty="0" err="1"/>
              <a:t>EdD</a:t>
            </a:r>
            <a:endParaRPr lang="en-US" sz="1800" dirty="0"/>
          </a:p>
          <a:p>
            <a:pPr>
              <a:buClr>
                <a:schemeClr val="accent1">
                  <a:lumMod val="60000"/>
                  <a:lumOff val="40000"/>
                </a:schemeClr>
              </a:buClr>
              <a:buNone/>
              <a:defRPr/>
            </a:pPr>
            <a:r>
              <a:rPr lang="en-US" sz="1800" dirty="0">
                <a:hlinkClick r:id="rId3">
                  <a:extLst>
                    <a:ext uri="{A12FA001-AC4F-418D-AE19-62706E023703}">
                      <ahyp:hlinkClr xmlns:ahyp="http://schemas.microsoft.com/office/drawing/2018/hyperlinkcolor" val="tx"/>
                    </a:ext>
                  </a:extLst>
                </a:hlinkClick>
              </a:rPr>
              <a:t>SheilaHarrity@mava.us</a:t>
            </a:r>
            <a:endParaRPr lang="en-US" sz="1800" dirty="0"/>
          </a:p>
          <a:p>
            <a:pPr>
              <a:buClr>
                <a:schemeClr val="accent1">
                  <a:lumMod val="60000"/>
                  <a:lumOff val="40000"/>
                </a:schemeClr>
              </a:buClr>
              <a:buNone/>
              <a:defRPr/>
            </a:pPr>
            <a:endParaRPr lang="en-US" sz="1800" b="1" dirty="0"/>
          </a:p>
          <a:p>
            <a:pPr>
              <a:buClr>
                <a:schemeClr val="accent1">
                  <a:lumMod val="60000"/>
                  <a:lumOff val="40000"/>
                </a:schemeClr>
              </a:buClr>
              <a:buNone/>
              <a:defRPr/>
            </a:pPr>
            <a:r>
              <a:rPr lang="en-US" sz="1800" b="1" dirty="0"/>
              <a:t>MAVA Program Advisor and </a:t>
            </a:r>
          </a:p>
          <a:p>
            <a:pPr>
              <a:buClr>
                <a:schemeClr val="accent1">
                  <a:lumMod val="60000"/>
                  <a:lumOff val="40000"/>
                </a:schemeClr>
              </a:buClr>
              <a:buNone/>
              <a:defRPr/>
            </a:pPr>
            <a:r>
              <a:rPr lang="en-US" sz="1800" b="1" dirty="0" err="1"/>
              <a:t>Curriuclum</a:t>
            </a:r>
            <a:r>
              <a:rPr lang="en-US" sz="1800" b="1" dirty="0"/>
              <a:t> and Teaching Chair:</a:t>
            </a:r>
          </a:p>
          <a:p>
            <a:pPr>
              <a:buClr>
                <a:schemeClr val="accent1">
                  <a:lumMod val="60000"/>
                  <a:lumOff val="40000"/>
                </a:schemeClr>
              </a:buClr>
              <a:buNone/>
              <a:defRPr/>
            </a:pPr>
            <a:r>
              <a:rPr lang="en-US" sz="1800" dirty="0"/>
              <a:t>Lynn D’Agostino, EdD</a:t>
            </a:r>
          </a:p>
          <a:p>
            <a:pPr>
              <a:buClr>
                <a:schemeClr val="accent1">
                  <a:lumMod val="60000"/>
                  <a:lumOff val="40000"/>
                </a:schemeClr>
              </a:buClr>
              <a:buNone/>
              <a:defRPr/>
            </a:pPr>
            <a:r>
              <a:rPr lang="en-US" sz="1800" dirty="0">
                <a:hlinkClick r:id="rId4">
                  <a:extLst>
                    <a:ext uri="{A12FA001-AC4F-418D-AE19-62706E023703}">
                      <ahyp:hlinkClr xmlns:ahyp="http://schemas.microsoft.com/office/drawing/2018/hyperlinkcolor" val="tx"/>
                    </a:ext>
                  </a:extLst>
                </a:hlinkClick>
              </a:rPr>
              <a:t>ldagosti@fitchburgstate.edu</a:t>
            </a:r>
            <a:endParaRPr lang="en-US" sz="1800" dirty="0"/>
          </a:p>
          <a:p>
            <a:pPr>
              <a:buClr>
                <a:schemeClr val="accent1">
                  <a:lumMod val="60000"/>
                  <a:lumOff val="40000"/>
                </a:schemeClr>
              </a:buClr>
              <a:buNone/>
              <a:defRPr/>
            </a:pPr>
            <a:endParaRPr lang="en-US" sz="1800" b="1" dirty="0"/>
          </a:p>
          <a:p>
            <a:pPr eaLnBrk="1" fontAlgn="auto" hangingPunct="1">
              <a:spcAft>
                <a:spcPts val="0"/>
              </a:spcAft>
              <a:buClr>
                <a:schemeClr val="accent1">
                  <a:lumMod val="60000"/>
                  <a:lumOff val="40000"/>
                </a:schemeClr>
              </a:buClr>
              <a:buFontTx/>
              <a:buNone/>
              <a:defRPr/>
            </a:pPr>
            <a:r>
              <a:rPr lang="en-US" sz="1800" b="1" dirty="0"/>
              <a:t>Graduate Admissions Counselor:</a:t>
            </a:r>
          </a:p>
          <a:p>
            <a:pPr eaLnBrk="1" fontAlgn="auto" hangingPunct="1">
              <a:spcAft>
                <a:spcPts val="0"/>
              </a:spcAft>
              <a:buClr>
                <a:schemeClr val="accent1">
                  <a:lumMod val="60000"/>
                  <a:lumOff val="40000"/>
                </a:schemeClr>
              </a:buClr>
              <a:buFontTx/>
              <a:buNone/>
              <a:defRPr/>
            </a:pPr>
            <a:r>
              <a:rPr lang="en-US" sz="1800" dirty="0"/>
              <a:t>Brian </a:t>
            </a:r>
            <a:r>
              <a:rPr lang="en-US" sz="1800" dirty="0" err="1"/>
              <a:t>Schremser</a:t>
            </a:r>
            <a:endParaRPr lang="en-US" sz="1800" dirty="0"/>
          </a:p>
          <a:p>
            <a:pPr eaLnBrk="1" fontAlgn="auto" hangingPunct="1">
              <a:spcAft>
                <a:spcPts val="0"/>
              </a:spcAft>
              <a:buClr>
                <a:schemeClr val="accent1">
                  <a:lumMod val="60000"/>
                  <a:lumOff val="40000"/>
                </a:schemeClr>
              </a:buClr>
              <a:buFontTx/>
              <a:buNone/>
              <a:defRPr/>
            </a:pPr>
            <a:r>
              <a:rPr lang="en-US" sz="1800" dirty="0">
                <a:hlinkClick r:id="rId5">
                  <a:extLst>
                    <a:ext uri="{A12FA001-AC4F-418D-AE19-62706E023703}">
                      <ahyp:hlinkClr xmlns:ahyp="http://schemas.microsoft.com/office/drawing/2018/hyperlinkcolor" val="tx"/>
                    </a:ext>
                  </a:extLst>
                </a:hlinkClick>
              </a:rPr>
              <a:t>bschrems@fitchburgstate.edu</a:t>
            </a:r>
            <a:r>
              <a:rPr lang="en-US" sz="1800" dirty="0"/>
              <a:t> </a:t>
            </a:r>
          </a:p>
          <a:p>
            <a:pPr>
              <a:buClr>
                <a:schemeClr val="accent1">
                  <a:lumMod val="60000"/>
                  <a:lumOff val="40000"/>
                </a:schemeClr>
              </a:buClr>
              <a:buNone/>
              <a:defRPr/>
            </a:pPr>
            <a:r>
              <a:rPr lang="en-US" sz="1800" dirty="0"/>
              <a:t>978-665-4041</a:t>
            </a:r>
            <a:endParaRPr lang="en-US" sz="1600" b="1" dirty="0">
              <a:latin typeface="Arial" charset="0"/>
              <a:ea typeface="+mn-ea"/>
            </a:endParaRPr>
          </a:p>
          <a:p>
            <a:pPr eaLnBrk="1" fontAlgn="auto" hangingPunct="1">
              <a:spcAft>
                <a:spcPts val="0"/>
              </a:spcAft>
              <a:buClr>
                <a:schemeClr val="accent1">
                  <a:lumMod val="60000"/>
                  <a:lumOff val="40000"/>
                </a:schemeClr>
              </a:buClr>
              <a:buFontTx/>
              <a:buNone/>
              <a:defRPr/>
            </a:pPr>
            <a:endParaRPr lang="en-US" sz="1600" b="1" dirty="0">
              <a:solidFill>
                <a:schemeClr val="tx1">
                  <a:lumMod val="65000"/>
                  <a:lumOff val="35000"/>
                </a:schemeClr>
              </a:solidFill>
              <a:latin typeface="Arial" charset="0"/>
              <a:ea typeface="+mn-ea"/>
            </a:endParaRPr>
          </a:p>
          <a:p>
            <a:pPr eaLnBrk="1" fontAlgn="auto" hangingPunct="1">
              <a:spcAft>
                <a:spcPts val="0"/>
              </a:spcAft>
              <a:buClr>
                <a:schemeClr val="accent1">
                  <a:lumMod val="60000"/>
                  <a:lumOff val="40000"/>
                </a:schemeClr>
              </a:buClr>
              <a:buFontTx/>
              <a:buNone/>
              <a:defRPr/>
            </a:pPr>
            <a:endParaRPr lang="en-US" sz="1600" b="1" dirty="0">
              <a:solidFill>
                <a:schemeClr val="tx1">
                  <a:lumMod val="65000"/>
                  <a:lumOff val="35000"/>
                </a:schemeClr>
              </a:solidFill>
              <a:latin typeface="Arial" charset="0"/>
              <a:ea typeface="+mn-ea"/>
            </a:endParaRPr>
          </a:p>
        </p:txBody>
      </p:sp>
      <p:graphicFrame>
        <p:nvGraphicFramePr>
          <p:cNvPr id="2" name="Table 1"/>
          <p:cNvGraphicFramePr>
            <a:graphicFrameLocks noGrp="1"/>
          </p:cNvGraphicFramePr>
          <p:nvPr>
            <p:extLst>
              <p:ext uri="{D42A27DB-BD31-4B8C-83A1-F6EECF244321}">
                <p14:modId xmlns:p14="http://schemas.microsoft.com/office/powerpoint/2010/main" val="2795647469"/>
              </p:ext>
            </p:extLst>
          </p:nvPr>
        </p:nvGraphicFramePr>
        <p:xfrm>
          <a:off x="5638800" y="533400"/>
          <a:ext cx="3124200" cy="5273040"/>
        </p:xfrm>
        <a:graphic>
          <a:graphicData uri="http://schemas.openxmlformats.org/drawingml/2006/table">
            <a:tbl>
              <a:tblPr firstRow="1" bandRow="1">
                <a:tableStyleId>{5C22544A-7EE6-4342-B048-85BDC9FD1C3A}</a:tableStyleId>
              </a:tblPr>
              <a:tblGrid>
                <a:gridCol w="3124200">
                  <a:extLst>
                    <a:ext uri="{9D8B030D-6E8A-4147-A177-3AD203B41FA5}">
                      <a16:colId xmlns:a16="http://schemas.microsoft.com/office/drawing/2014/main" val="368937784"/>
                    </a:ext>
                  </a:extLst>
                </a:gridCol>
              </a:tblGrid>
              <a:tr h="4968240">
                <a:tc>
                  <a:txBody>
                    <a:bodyPr/>
                    <a:lstStyle/>
                    <a:p>
                      <a:pPr rtl="0"/>
                      <a:r>
                        <a:rPr lang="en-US" sz="2000" b="0" i="0" u="none" strike="noStrike" kern="1200" dirty="0">
                          <a:solidFill>
                            <a:schemeClr val="tx1"/>
                          </a:solidFill>
                          <a:effectLst/>
                          <a:latin typeface="+mn-lt"/>
                          <a:ea typeface="+mn-ea"/>
                          <a:cs typeface="+mn-cs"/>
                        </a:rPr>
                        <a:t>Please contact Sheila Harrity or Lynn D’Agostino for more information on how to join the next MAVA Master of Education Curriculum &amp; Teaching Program Cohort and for advice on course selection.</a:t>
                      </a:r>
                      <a:endParaRPr lang="en-US" sz="2000" b="0" dirty="0">
                        <a:solidFill>
                          <a:schemeClr val="tx1"/>
                        </a:solidFill>
                        <a:effectLst/>
                      </a:endParaRPr>
                    </a:p>
                    <a:p>
                      <a:pPr rtl="0"/>
                      <a:br>
                        <a:rPr lang="en-US" sz="2000" b="0" dirty="0">
                          <a:solidFill>
                            <a:schemeClr val="tx1"/>
                          </a:solidFill>
                          <a:effectLst/>
                        </a:rPr>
                      </a:br>
                      <a:r>
                        <a:rPr lang="en-US" sz="2000" b="0" i="0" u="none" strike="noStrike" kern="1200" dirty="0">
                          <a:solidFill>
                            <a:schemeClr val="tx1"/>
                          </a:solidFill>
                          <a:effectLst/>
                          <a:latin typeface="+mn-lt"/>
                          <a:ea typeface="+mn-ea"/>
                          <a:cs typeface="+mn-cs"/>
                        </a:rPr>
                        <a:t>Check out the Fitchburg State University website (</a:t>
                      </a:r>
                      <a:r>
                        <a:rPr lang="en-US" sz="2000" b="0" baseline="0" dirty="0">
                          <a:solidFill>
                            <a:schemeClr val="tx1"/>
                          </a:solidFill>
                          <a:hlinkClick r:id="rId6"/>
                        </a:rPr>
                        <a:t>https://www.fitchburgstate.edu/admissions/</a:t>
                      </a:r>
                      <a:endParaRPr lang="en-US" sz="2000" b="0" baseline="0" dirty="0">
                        <a:solidFill>
                          <a:schemeClr val="tx1"/>
                        </a:solidFill>
                      </a:endParaRPr>
                    </a:p>
                    <a:p>
                      <a:pPr rtl="0"/>
                      <a:r>
                        <a:rPr lang="en-US" sz="2000" b="0" baseline="0" dirty="0">
                          <a:solidFill>
                            <a:schemeClr val="tx1"/>
                          </a:solidFill>
                        </a:rPr>
                        <a:t>or the MAVA website (</a:t>
                      </a:r>
                      <a:r>
                        <a:rPr lang="en-US" sz="2000" b="0" baseline="0" dirty="0">
                          <a:solidFill>
                            <a:schemeClr val="tx1"/>
                          </a:solidFill>
                          <a:hlinkClick r:id="rId7"/>
                        </a:rPr>
                        <a:t>https://www.mava.us/</a:t>
                      </a:r>
                      <a:r>
                        <a:rPr lang="en-US" sz="2000" b="0" baseline="0" dirty="0">
                          <a:solidFill>
                            <a:schemeClr val="tx1"/>
                          </a:solidFill>
                        </a:rPr>
                        <a:t>) for more information.</a:t>
                      </a:r>
                    </a:p>
                    <a:p>
                      <a:endParaRPr lang="en-US" sz="2000" b="0" dirty="0">
                        <a:solidFill>
                          <a:schemeClr val="tx1"/>
                        </a:solidFill>
                      </a:endParaRPr>
                    </a:p>
                  </a:txBody>
                  <a:tcPr>
                    <a:solidFill>
                      <a:schemeClr val="tx2">
                        <a:lumMod val="40000"/>
                        <a:lumOff val="60000"/>
                      </a:schemeClr>
                    </a:solidFill>
                  </a:tcPr>
                </a:tc>
                <a:extLst>
                  <a:ext uri="{0D108BD9-81ED-4DB2-BD59-A6C34878D82A}">
                    <a16:rowId xmlns:a16="http://schemas.microsoft.com/office/drawing/2014/main" val="1335920554"/>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33400" y="533400"/>
            <a:ext cx="8077200" cy="914400"/>
          </a:xfrm>
          <a:ln>
            <a:headEnd/>
            <a:tailEnd/>
          </a:ln>
        </p:spPr>
        <p:style>
          <a:lnRef idx="2">
            <a:schemeClr val="dk1"/>
          </a:lnRef>
          <a:fillRef idx="1">
            <a:schemeClr val="lt1"/>
          </a:fillRef>
          <a:effectRef idx="0">
            <a:schemeClr val="dk1"/>
          </a:effectRef>
          <a:fontRef idx="minor">
            <a:schemeClr val="dk1"/>
          </a:fontRef>
        </p:style>
        <p:txBody>
          <a:bodyPr anchor="t">
            <a:normAutofit/>
          </a:bodyPr>
          <a:lstStyle/>
          <a:p>
            <a:pPr eaLnBrk="1" hangingPunct="1"/>
            <a:r>
              <a:rPr lang="en-US" sz="4000" b="1" dirty="0">
                <a:latin typeface="Arial" panose="020B0604020202020204" pitchFamily="34" charset="0"/>
              </a:rPr>
              <a:t>Master of Education Program</a:t>
            </a:r>
          </a:p>
        </p:txBody>
      </p:sp>
      <p:sp>
        <p:nvSpPr>
          <p:cNvPr id="2" name="Rectangle 2"/>
          <p:cNvSpPr>
            <a:spLocks noGrp="1" noChangeArrowheads="1"/>
          </p:cNvSpPr>
          <p:nvPr>
            <p:ph idx="1"/>
          </p:nvPr>
        </p:nvSpPr>
        <p:spPr>
          <a:xfrm>
            <a:off x="533400" y="1676400"/>
            <a:ext cx="8077200" cy="4267200"/>
          </a:xfrm>
          <a:ln>
            <a:headEnd/>
            <a:tailEnd/>
          </a:ln>
        </p:spPr>
        <p:style>
          <a:lnRef idx="2">
            <a:schemeClr val="dk1"/>
          </a:lnRef>
          <a:fillRef idx="1">
            <a:schemeClr val="lt1"/>
          </a:fillRef>
          <a:effectRef idx="0">
            <a:schemeClr val="dk1"/>
          </a:effectRef>
          <a:fontRef idx="minor">
            <a:schemeClr val="dk1"/>
          </a:fontRef>
        </p:style>
        <p:txBody>
          <a:bodyPr rtlCol="0">
            <a:noAutofit/>
          </a:bodyPr>
          <a:lstStyle/>
          <a:p>
            <a:pPr marL="0" indent="0" algn="ctr">
              <a:spcBef>
                <a:spcPts val="0"/>
              </a:spcBef>
              <a:buNone/>
            </a:pPr>
            <a:r>
              <a:rPr lang="en-US" b="1" dirty="0">
                <a:solidFill>
                  <a:srgbClr val="000000"/>
                </a:solidFill>
                <a:latin typeface="Calibri" panose="020F0502020204030204" pitchFamily="34" charset="0"/>
                <a:cs typeface="Calibri" panose="020F0502020204030204" pitchFamily="34" charset="0"/>
              </a:rPr>
              <a:t>Curriculum and Teaching, MEd (non-licensure)</a:t>
            </a:r>
          </a:p>
          <a:p>
            <a:pPr marL="0" indent="0" algn="ctr">
              <a:spcBef>
                <a:spcPts val="0"/>
              </a:spcBef>
              <a:buNone/>
            </a:pPr>
            <a:endParaRPr lang="en-US" dirty="0">
              <a:latin typeface="Calibri" panose="020F0502020204030204" pitchFamily="34" charset="0"/>
              <a:cs typeface="Calibri" panose="020F0502020204030204" pitchFamily="34" charset="0"/>
            </a:endParaRPr>
          </a:p>
          <a:p>
            <a:pPr marL="0" indent="0">
              <a:spcBef>
                <a:spcPts val="640"/>
              </a:spcBef>
              <a:buNone/>
            </a:pPr>
            <a:r>
              <a:rPr lang="en-US" dirty="0">
                <a:solidFill>
                  <a:srgbClr val="000000"/>
                </a:solidFill>
                <a:latin typeface="Calibri" panose="020F0502020204030204" pitchFamily="34" charset="0"/>
                <a:cs typeface="Calibri" panose="020F0502020204030204" pitchFamily="34" charset="0"/>
              </a:rPr>
              <a:t>Program designed to assist practicing educators in developing advanced skills in teaching, particularly in the area of curriculum development and adaptation for diverse learners, as well as enhancing your content knowledge in your field of licensure.</a:t>
            </a:r>
            <a:endParaRPr lang="en-US" dirty="0">
              <a:latin typeface="Calibri" panose="020F0502020204030204" pitchFamily="34" charset="0"/>
              <a:cs typeface="Calibri" panose="020F0502020204030204" pitchFamily="34" charset="0"/>
            </a:endParaRPr>
          </a:p>
          <a:p>
            <a:pPr marL="0" indent="0">
              <a:buNone/>
            </a:pPr>
            <a:br>
              <a:rPr lang="en-US" dirty="0">
                <a:latin typeface="Calibri" panose="020F0502020204030204" pitchFamily="34" charset="0"/>
                <a:cs typeface="Calibri" panose="020F0502020204030204" pitchFamily="34" charset="0"/>
              </a:rPr>
            </a:br>
            <a:endParaRPr lang="en-US" b="1" dirty="0">
              <a:solidFill>
                <a:srgbClr val="000000"/>
              </a:solidFill>
              <a:latin typeface="Calibri" panose="020F0502020204030204" pitchFamily="34" charset="0"/>
              <a:cs typeface="Calibri" panose="020F050202020403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077200" cy="838200"/>
          </a:xfrm>
          <a:ln/>
        </p:spPr>
        <p:style>
          <a:lnRef idx="2">
            <a:schemeClr val="dk1"/>
          </a:lnRef>
          <a:fillRef idx="1">
            <a:schemeClr val="lt1"/>
          </a:fillRef>
          <a:effectRef idx="0">
            <a:schemeClr val="dk1"/>
          </a:effectRef>
          <a:fontRef idx="minor">
            <a:schemeClr val="dk1"/>
          </a:fontRef>
        </p:style>
        <p:txBody>
          <a:bodyPr>
            <a:noAutofit/>
          </a:bodyPr>
          <a:lstStyle/>
          <a:p>
            <a:r>
              <a:rPr lang="en-US" sz="4000" b="1" dirty="0"/>
              <a:t>Program Overview </a:t>
            </a:r>
            <a:endParaRPr lang="en-US" sz="4000" b="1" i="1" dirty="0">
              <a:solidFill>
                <a:srgbClr val="425321"/>
              </a:solidFill>
            </a:endParaRPr>
          </a:p>
        </p:txBody>
      </p:sp>
      <p:sp>
        <p:nvSpPr>
          <p:cNvPr id="3" name="Content Placeholder 2"/>
          <p:cNvSpPr>
            <a:spLocks noGrp="1"/>
          </p:cNvSpPr>
          <p:nvPr>
            <p:ph idx="1"/>
          </p:nvPr>
        </p:nvSpPr>
        <p:spPr>
          <a:xfrm>
            <a:off x="533400" y="1371600"/>
            <a:ext cx="8077200" cy="4648200"/>
          </a:xfrm>
          <a:ln/>
        </p:spPr>
        <p:style>
          <a:lnRef idx="2">
            <a:schemeClr val="dk1"/>
          </a:lnRef>
          <a:fillRef idx="1">
            <a:schemeClr val="lt1"/>
          </a:fillRef>
          <a:effectRef idx="0">
            <a:schemeClr val="dk1"/>
          </a:effectRef>
          <a:fontRef idx="minor">
            <a:schemeClr val="dk1"/>
          </a:fontRef>
        </p:style>
        <p:txBody>
          <a:bodyPr>
            <a:normAutofit fontScale="77500" lnSpcReduction="20000"/>
          </a:bodyPr>
          <a:lstStyle/>
          <a:p>
            <a:pPr marL="0" indent="0">
              <a:buNone/>
            </a:pPr>
            <a:r>
              <a:rPr lang="en-US" sz="3800" dirty="0"/>
              <a:t>The MEd in Curriculum and Teaching is a non-licensure degree program designed to enhance teaching skills in key areas.</a:t>
            </a:r>
            <a:r>
              <a:rPr lang="en-US" sz="3800" b="1" dirty="0"/>
              <a:t> However, </a:t>
            </a:r>
            <a:r>
              <a:rPr lang="en-US" sz="3800" dirty="0"/>
              <a:t>for those students seeking to further their licensure with the Massachusetts Department of Elementary and Secondary Education (DESE), this program offers the flexibility to accumulate the required graduate-level credits in their teaching field and apply them to a master’s degree. </a:t>
            </a:r>
          </a:p>
          <a:p>
            <a:pPr marL="0" indent="0">
              <a:buNone/>
            </a:pPr>
            <a:endParaRPr lang="en-US" sz="3800" dirty="0"/>
          </a:p>
          <a:p>
            <a:pPr marL="0" indent="0">
              <a:buNone/>
            </a:pPr>
            <a:r>
              <a:rPr lang="en-US" sz="4000" b="1" dirty="0">
                <a:solidFill>
                  <a:srgbClr val="425321"/>
                </a:solidFill>
              </a:rPr>
              <a:t>Earn your master's degree in as little as two years with flexible online classes. </a:t>
            </a:r>
            <a:endParaRPr lang="en-US" sz="3800" dirty="0"/>
          </a:p>
        </p:txBody>
      </p:sp>
    </p:spTree>
    <p:extLst>
      <p:ext uri="{BB962C8B-B14F-4D97-AF65-F5344CB8AC3E}">
        <p14:creationId xmlns:p14="http://schemas.microsoft.com/office/powerpoint/2010/main" val="2898916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077200" cy="944562"/>
          </a:xfrm>
        </p:spPr>
        <p:style>
          <a:lnRef idx="2">
            <a:schemeClr val="dk1"/>
          </a:lnRef>
          <a:fillRef idx="1">
            <a:schemeClr val="lt1"/>
          </a:fillRef>
          <a:effectRef idx="0">
            <a:schemeClr val="dk1"/>
          </a:effectRef>
          <a:fontRef idx="minor">
            <a:schemeClr val="dk1"/>
          </a:fontRef>
        </p:style>
        <p:txBody>
          <a:bodyPr>
            <a:normAutofit/>
          </a:bodyPr>
          <a:lstStyle/>
          <a:p>
            <a:r>
              <a:rPr lang="en-US" sz="4000" b="1" dirty="0"/>
              <a:t>For Vocational Teachers </a:t>
            </a:r>
          </a:p>
        </p:txBody>
      </p:sp>
      <p:sp>
        <p:nvSpPr>
          <p:cNvPr id="3" name="Content Placeholder 2"/>
          <p:cNvSpPr>
            <a:spLocks noGrp="1"/>
          </p:cNvSpPr>
          <p:nvPr>
            <p:ph idx="1"/>
          </p:nvPr>
        </p:nvSpPr>
        <p:spPr>
          <a:xfrm>
            <a:off x="533400" y="1447800"/>
            <a:ext cx="8077200" cy="4648200"/>
          </a:xfrm>
        </p:spPr>
        <p:style>
          <a:lnRef idx="2">
            <a:schemeClr val="dk1"/>
          </a:lnRef>
          <a:fillRef idx="1">
            <a:schemeClr val="lt1"/>
          </a:fillRef>
          <a:effectRef idx="0">
            <a:schemeClr val="dk1"/>
          </a:effectRef>
          <a:fontRef idx="minor">
            <a:schemeClr val="dk1"/>
          </a:fontRef>
        </p:style>
        <p:txBody>
          <a:bodyPr>
            <a:noAutofit/>
          </a:bodyPr>
          <a:lstStyle/>
          <a:p>
            <a:pPr marL="0" indent="0">
              <a:buNone/>
            </a:pPr>
            <a:r>
              <a:rPr lang="en-US" dirty="0"/>
              <a:t>You can apply all of your 6 OCED licensure courses (up to 18 credits) towards this program as long as you have taken the licensure courses at the graduate level for credit.  You can also apply the 3 graduate credits from the SEI Endorsement Course.</a:t>
            </a:r>
          </a:p>
          <a:p>
            <a:pPr marL="0" indent="0">
              <a:buNone/>
            </a:pPr>
            <a:r>
              <a:rPr lang="en-US" dirty="0"/>
              <a:t>In addition, if you have completed the MAVA Leadership Academy 1, you can apply the additional 6 graduate credits to this program.</a:t>
            </a:r>
          </a:p>
          <a:p>
            <a:pPr marL="0" indent="0">
              <a:buNone/>
            </a:pPr>
            <a:endParaRPr lang="en-US" dirty="0"/>
          </a:p>
        </p:txBody>
      </p:sp>
    </p:spTree>
    <p:extLst>
      <p:ext uri="{BB962C8B-B14F-4D97-AF65-F5344CB8AC3E}">
        <p14:creationId xmlns:p14="http://schemas.microsoft.com/office/powerpoint/2010/main" val="771934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US" sz="4000" b="1" dirty="0"/>
              <a:t>This means……..</a:t>
            </a:r>
          </a:p>
        </p:txBody>
      </p:sp>
      <p:sp>
        <p:nvSpPr>
          <p:cNvPr id="3" name="Content Placeholder 2"/>
          <p:cNvSpPr>
            <a:spLocks noGrp="1"/>
          </p:cNvSpPr>
          <p:nvPr>
            <p:ph idx="1"/>
          </p:nvPr>
        </p:nvSpPr>
        <p:spPr>
          <a:xfrm>
            <a:off x="533400" y="1600201"/>
            <a:ext cx="8077200" cy="4419600"/>
          </a:xfrm>
        </p:spPr>
        <p:style>
          <a:lnRef idx="2">
            <a:schemeClr val="dk1"/>
          </a:lnRef>
          <a:fillRef idx="1">
            <a:schemeClr val="lt1"/>
          </a:fillRef>
          <a:effectRef idx="0">
            <a:schemeClr val="dk1"/>
          </a:effectRef>
          <a:fontRef idx="minor">
            <a:schemeClr val="dk1"/>
          </a:fontRef>
        </p:style>
        <p:txBody>
          <a:bodyPr>
            <a:noAutofit/>
          </a:bodyPr>
          <a:lstStyle/>
          <a:p>
            <a:pPr marL="0" indent="0">
              <a:buNone/>
            </a:pPr>
            <a:r>
              <a:rPr lang="en-US" dirty="0"/>
              <a:t>Instructors in the Vocational areas can use their Graduate Level licensure courses to fulfill up to 21 of the 36 credits required for the MEd in Curriculum and Teaching.</a:t>
            </a:r>
          </a:p>
          <a:p>
            <a:pPr marL="1371600" lvl="3" indent="0" fontAlgn="base">
              <a:buNone/>
            </a:pPr>
            <a:endParaRPr lang="en-US" sz="1400" dirty="0"/>
          </a:p>
          <a:p>
            <a:pPr marL="1371600" lvl="3" indent="0" fontAlgn="base">
              <a:buNone/>
            </a:pPr>
            <a:r>
              <a:rPr lang="en-US" sz="2200" dirty="0"/>
              <a:t>6 OCED licensure courses 		= 18 credits</a:t>
            </a:r>
          </a:p>
          <a:p>
            <a:pPr marL="1371600" lvl="3" indent="0" fontAlgn="base">
              <a:buNone/>
            </a:pPr>
            <a:r>
              <a:rPr lang="en-US" sz="2200" dirty="0"/>
              <a:t>1 SEI Endorsement course 		</a:t>
            </a:r>
            <a:r>
              <a:rPr lang="en-US" sz="2200" u="sng" dirty="0"/>
              <a:t>=   3 credits</a:t>
            </a:r>
          </a:p>
          <a:p>
            <a:pPr marL="457200" lvl="1" indent="0" fontAlgn="base">
              <a:buNone/>
            </a:pPr>
            <a:r>
              <a:rPr lang="en-US" sz="2200" dirty="0"/>
              <a:t>			Up to               	                 21 Credits</a:t>
            </a:r>
            <a:r>
              <a:rPr lang="en-US" sz="2400" dirty="0"/>
              <a:t>           </a:t>
            </a:r>
            <a:r>
              <a:rPr lang="en-US" sz="2200" dirty="0"/>
              <a:t>  </a:t>
            </a:r>
          </a:p>
          <a:p>
            <a:pPr marL="457200" lvl="1" indent="0" fontAlgn="base">
              <a:buNone/>
            </a:pPr>
            <a:r>
              <a:rPr lang="en-US" sz="2200" dirty="0"/>
              <a:t> 					Applied to this program</a:t>
            </a:r>
          </a:p>
          <a:p>
            <a:pPr marL="0" indent="0">
              <a:buNone/>
            </a:pPr>
            <a:br>
              <a:rPr lang="en-US" dirty="0"/>
            </a:br>
            <a:endParaRPr lang="en-US" sz="1600" dirty="0"/>
          </a:p>
        </p:txBody>
      </p:sp>
    </p:spTree>
    <p:extLst>
      <p:ext uri="{BB962C8B-B14F-4D97-AF65-F5344CB8AC3E}">
        <p14:creationId xmlns:p14="http://schemas.microsoft.com/office/powerpoint/2010/main" val="2259576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09600" y="381000"/>
            <a:ext cx="8001000" cy="1219200"/>
          </a:xfrm>
        </p:spPr>
        <p:style>
          <a:lnRef idx="2">
            <a:schemeClr val="dk1"/>
          </a:lnRef>
          <a:fillRef idx="1">
            <a:schemeClr val="lt1"/>
          </a:fillRef>
          <a:effectRef idx="0">
            <a:schemeClr val="dk1"/>
          </a:effectRef>
          <a:fontRef idx="minor">
            <a:schemeClr val="dk1"/>
          </a:fontRef>
        </p:style>
        <p:txBody>
          <a:bodyPr anchor="t">
            <a:normAutofit fontScale="90000"/>
          </a:bodyPr>
          <a:lstStyle/>
          <a:p>
            <a:pPr eaLnBrk="1" hangingPunct="1"/>
            <a:r>
              <a:rPr lang="en-US" b="1" dirty="0"/>
              <a:t>Curriculum and Teaching Program</a:t>
            </a:r>
            <a:br>
              <a:rPr lang="en-US" b="1" dirty="0"/>
            </a:br>
            <a:r>
              <a:rPr lang="en-US" b="1" dirty="0"/>
              <a:t>Plan of Study</a:t>
            </a:r>
            <a:br>
              <a:rPr lang="en-US" b="1" dirty="0"/>
            </a:br>
            <a:br>
              <a:rPr lang="en-US" sz="4000" dirty="0">
                <a:latin typeface="Arial" panose="020B0604020202020204" pitchFamily="34" charset="0"/>
              </a:rPr>
            </a:br>
            <a:endParaRPr lang="en-US" sz="4000" dirty="0">
              <a:latin typeface="Arial" panose="020B0604020202020204" pitchFamily="34" charset="0"/>
            </a:endParaRPr>
          </a:p>
        </p:txBody>
      </p:sp>
      <p:sp>
        <p:nvSpPr>
          <p:cNvPr id="5123" name="Rectangle 3"/>
          <p:cNvSpPr>
            <a:spLocks noGrp="1" noChangeArrowheads="1"/>
          </p:cNvSpPr>
          <p:nvPr>
            <p:ph idx="1"/>
          </p:nvPr>
        </p:nvSpPr>
        <p:spPr>
          <a:xfrm>
            <a:off x="609600" y="1752600"/>
            <a:ext cx="8001000" cy="4267200"/>
          </a:xfrm>
        </p:spPr>
        <p:style>
          <a:lnRef idx="2">
            <a:schemeClr val="dk1"/>
          </a:lnRef>
          <a:fillRef idx="1">
            <a:schemeClr val="lt1"/>
          </a:fillRef>
          <a:effectRef idx="0">
            <a:schemeClr val="dk1"/>
          </a:effectRef>
          <a:fontRef idx="minor">
            <a:schemeClr val="dk1"/>
          </a:fontRef>
        </p:style>
        <p:txBody>
          <a:bodyPr rtlCol="0">
            <a:normAutofit fontScale="47500" lnSpcReduction="20000"/>
          </a:bodyPr>
          <a:lstStyle/>
          <a:p>
            <a:pPr marL="0" indent="0" eaLnBrk="1" fontAlgn="auto" hangingPunct="1">
              <a:spcAft>
                <a:spcPts val="0"/>
              </a:spcAft>
              <a:buClr>
                <a:schemeClr val="accent1">
                  <a:lumMod val="60000"/>
                  <a:lumOff val="40000"/>
                </a:schemeClr>
              </a:buClr>
              <a:buNone/>
              <a:defRPr/>
            </a:pPr>
            <a:r>
              <a:rPr lang="en-US" sz="3800" b="1" i="1" dirty="0">
                <a:latin typeface="Calibri" panose="020F0502020204030204" pitchFamily="34" charset="0"/>
                <a:cs typeface="Calibri" panose="020F0502020204030204" pitchFamily="34" charset="0"/>
              </a:rPr>
              <a:t>18 Credits Core: </a:t>
            </a:r>
          </a:p>
          <a:p>
            <a:pPr eaLnBrk="1" fontAlgn="auto" hangingPunct="1">
              <a:spcAft>
                <a:spcPts val="0"/>
              </a:spcAft>
              <a:buClr>
                <a:schemeClr val="accent1">
                  <a:lumMod val="60000"/>
                  <a:lumOff val="40000"/>
                </a:schemeClr>
              </a:buClr>
              <a:defRPr/>
            </a:pPr>
            <a:r>
              <a:rPr lang="en-US" sz="3800" dirty="0">
                <a:latin typeface="Calibri" panose="020F0502020204030204" pitchFamily="34" charset="0"/>
                <a:cs typeface="Calibri" panose="020F0502020204030204" pitchFamily="34" charset="0"/>
              </a:rPr>
              <a:t>3cr Dynamic Perspectives in Education</a:t>
            </a:r>
          </a:p>
          <a:p>
            <a:pPr eaLnBrk="1" fontAlgn="auto" hangingPunct="1">
              <a:spcAft>
                <a:spcPts val="0"/>
              </a:spcAft>
              <a:buClr>
                <a:schemeClr val="accent1">
                  <a:lumMod val="60000"/>
                  <a:lumOff val="40000"/>
                </a:schemeClr>
              </a:buClr>
              <a:defRPr/>
            </a:pPr>
            <a:r>
              <a:rPr lang="en-US" sz="3800" dirty="0">
                <a:latin typeface="Calibri" panose="020F0502020204030204" pitchFamily="34" charset="0"/>
                <a:cs typeface="Calibri" panose="020F0502020204030204" pitchFamily="34" charset="0"/>
              </a:rPr>
              <a:t>3cr Course in Curriculum (licensure course)</a:t>
            </a:r>
          </a:p>
          <a:p>
            <a:pPr eaLnBrk="1" fontAlgn="auto" hangingPunct="1">
              <a:spcAft>
                <a:spcPts val="0"/>
              </a:spcAft>
              <a:buClr>
                <a:schemeClr val="accent1">
                  <a:lumMod val="60000"/>
                  <a:lumOff val="40000"/>
                </a:schemeClr>
              </a:buClr>
              <a:defRPr/>
            </a:pPr>
            <a:r>
              <a:rPr lang="en-US" sz="3800" dirty="0">
                <a:latin typeface="Calibri" panose="020F0502020204030204" pitchFamily="34" charset="0"/>
                <a:cs typeface="Calibri" panose="020F0502020204030204" pitchFamily="34" charset="0"/>
              </a:rPr>
              <a:t>6cr from two of the following areas:</a:t>
            </a:r>
          </a:p>
          <a:p>
            <a:pPr eaLnBrk="1" fontAlgn="auto" hangingPunct="1">
              <a:spcAft>
                <a:spcPts val="0"/>
              </a:spcAft>
              <a:buClr>
                <a:schemeClr val="accent1">
                  <a:lumMod val="60000"/>
                  <a:lumOff val="40000"/>
                </a:schemeClr>
              </a:buClr>
              <a:buFontTx/>
              <a:buNone/>
              <a:defRPr/>
            </a:pPr>
            <a:r>
              <a:rPr lang="en-US" sz="3800" dirty="0">
                <a:latin typeface="Calibri" panose="020F0502020204030204" pitchFamily="34" charset="0"/>
                <a:cs typeface="Calibri" panose="020F0502020204030204" pitchFamily="34" charset="0"/>
              </a:rPr>
              <a:t>		Education Technology</a:t>
            </a:r>
          </a:p>
          <a:p>
            <a:pPr eaLnBrk="1" fontAlgn="auto" hangingPunct="1">
              <a:spcAft>
                <a:spcPts val="0"/>
              </a:spcAft>
              <a:buClr>
                <a:schemeClr val="accent1">
                  <a:lumMod val="60000"/>
                  <a:lumOff val="40000"/>
                </a:schemeClr>
              </a:buClr>
              <a:buFontTx/>
              <a:buNone/>
              <a:defRPr/>
            </a:pPr>
            <a:r>
              <a:rPr lang="en-US" sz="3800" dirty="0">
                <a:latin typeface="Calibri" panose="020F0502020204030204" pitchFamily="34" charset="0"/>
                <a:cs typeface="Calibri" panose="020F0502020204030204" pitchFamily="34" charset="0"/>
              </a:rPr>
              <a:t>		Special Education (licensure course)</a:t>
            </a:r>
          </a:p>
          <a:p>
            <a:pPr eaLnBrk="1" fontAlgn="auto" hangingPunct="1">
              <a:spcAft>
                <a:spcPts val="0"/>
              </a:spcAft>
              <a:buClr>
                <a:schemeClr val="accent1">
                  <a:lumMod val="60000"/>
                  <a:lumOff val="40000"/>
                </a:schemeClr>
              </a:buClr>
              <a:buFontTx/>
              <a:buNone/>
              <a:defRPr/>
            </a:pPr>
            <a:r>
              <a:rPr lang="en-US" sz="3800" dirty="0">
                <a:latin typeface="Calibri" panose="020F0502020204030204" pitchFamily="34" charset="0"/>
                <a:cs typeface="Calibri" panose="020F0502020204030204" pitchFamily="34" charset="0"/>
              </a:rPr>
              <a:t>		Literacy (or SEI)</a:t>
            </a:r>
          </a:p>
          <a:p>
            <a:pPr>
              <a:buClr>
                <a:schemeClr val="accent1">
                  <a:lumMod val="60000"/>
                  <a:lumOff val="40000"/>
                </a:schemeClr>
              </a:buClr>
              <a:defRPr/>
            </a:pPr>
            <a:r>
              <a:rPr lang="en-US" sz="3800" dirty="0">
                <a:latin typeface="Calibri" panose="020F0502020204030204" pitchFamily="34" charset="0"/>
                <a:cs typeface="Calibri" panose="020F0502020204030204" pitchFamily="34" charset="0"/>
              </a:rPr>
              <a:t>3cr Research in Education</a:t>
            </a:r>
          </a:p>
          <a:p>
            <a:pPr eaLnBrk="1" fontAlgn="auto" hangingPunct="1">
              <a:spcAft>
                <a:spcPts val="0"/>
              </a:spcAft>
              <a:buClr>
                <a:schemeClr val="accent1">
                  <a:lumMod val="60000"/>
                  <a:lumOff val="40000"/>
                </a:schemeClr>
              </a:buClr>
              <a:defRPr/>
            </a:pPr>
            <a:r>
              <a:rPr lang="en-US" sz="3800" dirty="0">
                <a:latin typeface="Calibri" panose="020F0502020204030204" pitchFamily="34" charset="0"/>
                <a:cs typeface="Calibri" panose="020F0502020204030204" pitchFamily="34" charset="0"/>
              </a:rPr>
              <a:t>3cr Capstone</a:t>
            </a:r>
          </a:p>
          <a:p>
            <a:pPr eaLnBrk="1" fontAlgn="auto" hangingPunct="1">
              <a:spcAft>
                <a:spcPts val="0"/>
              </a:spcAft>
              <a:buClr>
                <a:schemeClr val="accent1">
                  <a:lumMod val="60000"/>
                  <a:lumOff val="40000"/>
                </a:schemeClr>
              </a:buClr>
              <a:defRPr/>
            </a:pPr>
            <a:endParaRPr lang="en-US" sz="3800" dirty="0">
              <a:latin typeface="Calibri" panose="020F0502020204030204" pitchFamily="34" charset="0"/>
              <a:cs typeface="Calibri" panose="020F0502020204030204" pitchFamily="34" charset="0"/>
            </a:endParaRPr>
          </a:p>
          <a:p>
            <a:pPr marL="0" indent="0" eaLnBrk="1" fontAlgn="auto" hangingPunct="1">
              <a:spcAft>
                <a:spcPts val="0"/>
              </a:spcAft>
              <a:buClr>
                <a:schemeClr val="accent1">
                  <a:lumMod val="60000"/>
                  <a:lumOff val="40000"/>
                </a:schemeClr>
              </a:buClr>
              <a:buNone/>
              <a:defRPr/>
            </a:pPr>
            <a:r>
              <a:rPr lang="en-US" sz="3800" b="1" i="1" dirty="0">
                <a:latin typeface="Calibri" panose="020F0502020204030204" pitchFamily="34" charset="0"/>
                <a:cs typeface="Calibri" panose="020F0502020204030204" pitchFamily="34" charset="0"/>
              </a:rPr>
              <a:t>18 Credits Electives </a:t>
            </a:r>
            <a:r>
              <a:rPr lang="en-US" sz="3800" dirty="0">
                <a:latin typeface="Calibri" panose="020F0502020204030204" pitchFamily="34" charset="0"/>
                <a:cs typeface="Calibri" panose="020F0502020204030204" pitchFamily="34" charset="0"/>
              </a:rPr>
              <a:t>(including four licensure courses): </a:t>
            </a:r>
          </a:p>
          <a:p>
            <a:pPr eaLnBrk="1" fontAlgn="auto" hangingPunct="1">
              <a:spcAft>
                <a:spcPts val="0"/>
              </a:spcAft>
              <a:buClr>
                <a:schemeClr val="accent1">
                  <a:lumMod val="60000"/>
                  <a:lumOff val="40000"/>
                </a:schemeClr>
              </a:buClr>
              <a:defRPr/>
            </a:pPr>
            <a:r>
              <a:rPr lang="en-US" sz="3800" dirty="0">
                <a:latin typeface="Calibri" panose="020F0502020204030204" pitchFamily="34" charset="0"/>
                <a:cs typeface="Calibri" panose="020F0502020204030204" pitchFamily="34" charset="0"/>
              </a:rPr>
              <a:t>9cr Content </a:t>
            </a:r>
          </a:p>
          <a:p>
            <a:pPr eaLnBrk="1" fontAlgn="auto" hangingPunct="1">
              <a:spcAft>
                <a:spcPts val="0"/>
              </a:spcAft>
              <a:buClr>
                <a:schemeClr val="accent1">
                  <a:lumMod val="60000"/>
                  <a:lumOff val="40000"/>
                </a:schemeClr>
              </a:buClr>
              <a:defRPr/>
            </a:pPr>
            <a:r>
              <a:rPr lang="en-US" sz="3800" dirty="0">
                <a:latin typeface="Calibri" panose="020F0502020204030204" pitchFamily="34" charset="0"/>
                <a:cs typeface="Calibri" panose="020F0502020204030204" pitchFamily="34" charset="0"/>
              </a:rPr>
              <a:t>9cr Pedagogy</a:t>
            </a:r>
          </a:p>
          <a:p>
            <a:pPr eaLnBrk="1" fontAlgn="auto" hangingPunct="1">
              <a:spcAft>
                <a:spcPts val="0"/>
              </a:spcAft>
              <a:buClr>
                <a:schemeClr val="accent1">
                  <a:lumMod val="60000"/>
                  <a:lumOff val="40000"/>
                </a:schemeClr>
              </a:buClr>
              <a:defRPr/>
            </a:pPr>
            <a:endParaRPr lang="en-US" sz="3800" dirty="0">
              <a:latin typeface="Calibri" panose="020F0502020204030204" pitchFamily="34" charset="0"/>
              <a:cs typeface="Calibri" panose="020F0502020204030204" pitchFamily="34" charset="0"/>
            </a:endParaRPr>
          </a:p>
          <a:p>
            <a:pPr marL="0" indent="0" eaLnBrk="1" fontAlgn="auto" hangingPunct="1">
              <a:spcAft>
                <a:spcPts val="0"/>
              </a:spcAft>
              <a:buClr>
                <a:schemeClr val="accent1">
                  <a:lumMod val="60000"/>
                  <a:lumOff val="40000"/>
                </a:schemeClr>
              </a:buClr>
              <a:buNone/>
              <a:defRPr/>
            </a:pPr>
            <a:r>
              <a:rPr lang="en-US" sz="3800" b="1" i="1" dirty="0">
                <a:latin typeface="Calibri" panose="020F0502020204030204" pitchFamily="34" charset="0"/>
                <a:cs typeface="Calibri" panose="020F0502020204030204" pitchFamily="34" charset="0"/>
              </a:rPr>
              <a:t>Total:  36 Credits</a:t>
            </a:r>
          </a:p>
          <a:p>
            <a:pPr eaLnBrk="1" fontAlgn="auto" hangingPunct="1">
              <a:spcAft>
                <a:spcPts val="0"/>
              </a:spcAft>
              <a:buClr>
                <a:schemeClr val="accent1">
                  <a:lumMod val="60000"/>
                  <a:lumOff val="40000"/>
                </a:schemeClr>
              </a:buClr>
              <a:defRPr/>
            </a:pPr>
            <a:endParaRPr lang="en-US" dirty="0">
              <a:solidFill>
                <a:schemeClr val="tx1">
                  <a:lumMod val="65000"/>
                  <a:lumOff val="35000"/>
                </a:schemeClr>
              </a:solidFill>
              <a:latin typeface="Arial" charset="0"/>
            </a:endParaRPr>
          </a:p>
          <a:p>
            <a:pPr eaLnBrk="1" fontAlgn="auto" hangingPunct="1">
              <a:spcAft>
                <a:spcPts val="0"/>
              </a:spcAft>
              <a:buClr>
                <a:schemeClr val="accent1">
                  <a:lumMod val="60000"/>
                  <a:lumOff val="40000"/>
                </a:schemeClr>
              </a:buClr>
              <a:defRPr/>
            </a:pPr>
            <a:endParaRPr lang="en-US" dirty="0">
              <a:solidFill>
                <a:schemeClr val="tx1">
                  <a:lumMod val="65000"/>
                  <a:lumOff val="35000"/>
                </a:schemeClr>
              </a:solidFill>
              <a:latin typeface="Arial" charset="0"/>
              <a:ea typeface="+mn-ea"/>
            </a:endParaRPr>
          </a:p>
          <a:p>
            <a:pPr eaLnBrk="1" fontAlgn="auto" hangingPunct="1">
              <a:spcAft>
                <a:spcPts val="0"/>
              </a:spcAft>
              <a:buClr>
                <a:schemeClr val="accent1">
                  <a:lumMod val="60000"/>
                  <a:lumOff val="40000"/>
                </a:schemeClr>
              </a:buClr>
              <a:defRPr/>
            </a:pPr>
            <a:endParaRPr lang="en-US" dirty="0">
              <a:solidFill>
                <a:schemeClr val="tx1">
                  <a:lumMod val="65000"/>
                  <a:lumOff val="35000"/>
                </a:schemeClr>
              </a:solidFill>
              <a:latin typeface="Arial" charset="0"/>
              <a:ea typeface="+mn-ea"/>
            </a:endParaRPr>
          </a:p>
          <a:p>
            <a:pPr eaLnBrk="1" fontAlgn="auto" hangingPunct="1">
              <a:spcAft>
                <a:spcPts val="0"/>
              </a:spcAft>
              <a:buClr>
                <a:schemeClr val="accent1">
                  <a:lumMod val="60000"/>
                  <a:lumOff val="40000"/>
                </a:schemeClr>
              </a:buClr>
              <a:defRPr/>
            </a:pPr>
            <a:endParaRPr lang="en-US" dirty="0">
              <a:solidFill>
                <a:schemeClr val="tx1">
                  <a:lumMod val="65000"/>
                  <a:lumOff val="35000"/>
                </a:schemeClr>
              </a:solidFill>
              <a:latin typeface="Arial" charset="0"/>
            </a:endParaRPr>
          </a:p>
          <a:p>
            <a:pPr eaLnBrk="1" fontAlgn="auto" hangingPunct="1">
              <a:spcAft>
                <a:spcPts val="0"/>
              </a:spcAft>
              <a:buClr>
                <a:schemeClr val="accent1">
                  <a:lumMod val="60000"/>
                  <a:lumOff val="40000"/>
                </a:schemeClr>
              </a:buClr>
              <a:defRPr/>
            </a:pPr>
            <a:endParaRPr lang="en-US" dirty="0">
              <a:solidFill>
                <a:schemeClr val="tx1">
                  <a:lumMod val="65000"/>
                  <a:lumOff val="35000"/>
                </a:schemeClr>
              </a:solidFill>
              <a:latin typeface="Arial" charset="0"/>
              <a:ea typeface="+mn-ea"/>
            </a:endParaRPr>
          </a:p>
          <a:p>
            <a:pPr eaLnBrk="1" fontAlgn="auto" hangingPunct="1">
              <a:spcAft>
                <a:spcPts val="0"/>
              </a:spcAft>
              <a:buClr>
                <a:schemeClr val="accent1">
                  <a:lumMod val="60000"/>
                  <a:lumOff val="40000"/>
                </a:schemeClr>
              </a:buClr>
              <a:buFontTx/>
              <a:buNone/>
              <a:defRPr/>
            </a:pPr>
            <a:endParaRPr lang="en-US" sz="2800" dirty="0">
              <a:solidFill>
                <a:schemeClr val="tx1">
                  <a:lumMod val="65000"/>
                  <a:lumOff val="35000"/>
                </a:schemeClr>
              </a:solidFill>
              <a:latin typeface="Arial" charset="0"/>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123">
                                            <p:txEl>
                                              <p:pRg st="2" end="2"/>
                                            </p:txEl>
                                          </p:spTgt>
                                        </p:tgtEl>
                                        <p:attrNameLst>
                                          <p:attrName>style.visibility</p:attrName>
                                        </p:attrNameLst>
                                      </p:cBhvr>
                                      <p:to>
                                        <p:strVal val="visible"/>
                                      </p:to>
                                    </p:set>
                                    <p:anim calcmode="lin" valueType="num">
                                      <p:cBhvr additive="base">
                                        <p:cTn id="7"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123">
                                            <p:txEl>
                                              <p:pRg st="3" end="3"/>
                                            </p:txEl>
                                          </p:spTgt>
                                        </p:tgtEl>
                                        <p:attrNameLst>
                                          <p:attrName>style.visibility</p:attrName>
                                        </p:attrNameLst>
                                      </p:cBhvr>
                                      <p:to>
                                        <p:strVal val="visible"/>
                                      </p:to>
                                    </p:set>
                                    <p:anim calcmode="lin" valueType="num">
                                      <p:cBhvr additive="base">
                                        <p:cTn id="13" dur="500" fill="hold"/>
                                        <p:tgtEl>
                                          <p:spTgt spid="512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123">
                                            <p:txEl>
                                              <p:pRg st="4" end="4"/>
                                            </p:txEl>
                                          </p:spTgt>
                                        </p:tgtEl>
                                        <p:attrNameLst>
                                          <p:attrName>style.visibility</p:attrName>
                                        </p:attrNameLst>
                                      </p:cBhvr>
                                      <p:to>
                                        <p:strVal val="visible"/>
                                      </p:to>
                                    </p:set>
                                    <p:anim calcmode="lin" valueType="num">
                                      <p:cBhvr additive="base">
                                        <p:cTn id="17" dur="500" fill="hold"/>
                                        <p:tgtEl>
                                          <p:spTgt spid="512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12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123">
                                            <p:txEl>
                                              <p:pRg st="5" end="5"/>
                                            </p:txEl>
                                          </p:spTgt>
                                        </p:tgtEl>
                                        <p:attrNameLst>
                                          <p:attrName>style.visibility</p:attrName>
                                        </p:attrNameLst>
                                      </p:cBhvr>
                                      <p:to>
                                        <p:strVal val="visible"/>
                                      </p:to>
                                    </p:set>
                                    <p:anim calcmode="lin" valueType="num">
                                      <p:cBhvr additive="base">
                                        <p:cTn id="21" dur="500" fill="hold"/>
                                        <p:tgtEl>
                                          <p:spTgt spid="512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123">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5123">
                                            <p:txEl>
                                              <p:pRg st="6" end="6"/>
                                            </p:txEl>
                                          </p:spTgt>
                                        </p:tgtEl>
                                        <p:attrNameLst>
                                          <p:attrName>style.visibility</p:attrName>
                                        </p:attrNameLst>
                                      </p:cBhvr>
                                      <p:to>
                                        <p:strVal val="visible"/>
                                      </p:to>
                                    </p:set>
                                    <p:anim calcmode="lin" valueType="num">
                                      <p:cBhvr additive="base">
                                        <p:cTn id="25" dur="500" fill="hold"/>
                                        <p:tgtEl>
                                          <p:spTgt spid="512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123">
                                            <p:txEl>
                                              <p:pRg st="7" end="7"/>
                                            </p:txEl>
                                          </p:spTgt>
                                        </p:tgtEl>
                                        <p:attrNameLst>
                                          <p:attrName>style.visibility</p:attrName>
                                        </p:attrNameLst>
                                      </p:cBhvr>
                                      <p:to>
                                        <p:strVal val="visible"/>
                                      </p:to>
                                    </p:set>
                                    <p:anim calcmode="lin" valueType="num">
                                      <p:cBhvr additive="base">
                                        <p:cTn id="31" dur="500" fill="hold"/>
                                        <p:tgtEl>
                                          <p:spTgt spid="512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123">
                                            <p:txEl>
                                              <p:pRg st="8" end="8"/>
                                            </p:txEl>
                                          </p:spTgt>
                                        </p:tgtEl>
                                        <p:attrNameLst>
                                          <p:attrName>style.visibility</p:attrName>
                                        </p:attrNameLst>
                                      </p:cBhvr>
                                      <p:to>
                                        <p:strVal val="visible"/>
                                      </p:to>
                                    </p:set>
                                    <p:anim calcmode="lin" valueType="num">
                                      <p:cBhvr additive="base">
                                        <p:cTn id="37" dur="500" fill="hold"/>
                                        <p:tgtEl>
                                          <p:spTgt spid="512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12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123">
                                            <p:txEl>
                                              <p:pRg st="10" end="10"/>
                                            </p:txEl>
                                          </p:spTgt>
                                        </p:tgtEl>
                                        <p:attrNameLst>
                                          <p:attrName>style.visibility</p:attrName>
                                        </p:attrNameLst>
                                      </p:cBhvr>
                                      <p:to>
                                        <p:strVal val="visible"/>
                                      </p:to>
                                    </p:set>
                                    <p:anim calcmode="lin" valueType="num">
                                      <p:cBhvr additive="base">
                                        <p:cTn id="43" dur="500" fill="hold"/>
                                        <p:tgtEl>
                                          <p:spTgt spid="5123">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12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123">
                                            <p:txEl>
                                              <p:pRg st="11" end="11"/>
                                            </p:txEl>
                                          </p:spTgt>
                                        </p:tgtEl>
                                        <p:attrNameLst>
                                          <p:attrName>style.visibility</p:attrName>
                                        </p:attrNameLst>
                                      </p:cBhvr>
                                      <p:to>
                                        <p:strVal val="visible"/>
                                      </p:to>
                                    </p:set>
                                    <p:anim calcmode="lin" valueType="num">
                                      <p:cBhvr additive="base">
                                        <p:cTn id="49" dur="500" fill="hold"/>
                                        <p:tgtEl>
                                          <p:spTgt spid="5123">
                                            <p:txEl>
                                              <p:pRg st="11" end="1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12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123">
                                            <p:txEl>
                                              <p:pRg st="12" end="12"/>
                                            </p:txEl>
                                          </p:spTgt>
                                        </p:tgtEl>
                                        <p:attrNameLst>
                                          <p:attrName>style.visibility</p:attrName>
                                        </p:attrNameLst>
                                      </p:cBhvr>
                                      <p:to>
                                        <p:strVal val="visible"/>
                                      </p:to>
                                    </p:set>
                                    <p:anim calcmode="lin" valueType="num">
                                      <p:cBhvr additive="base">
                                        <p:cTn id="55" dur="500" fill="hold"/>
                                        <p:tgtEl>
                                          <p:spTgt spid="5123">
                                            <p:txEl>
                                              <p:pRg st="12" end="1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12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5123">
                                            <p:txEl>
                                              <p:pRg st="14" end="14"/>
                                            </p:txEl>
                                          </p:spTgt>
                                        </p:tgtEl>
                                        <p:attrNameLst>
                                          <p:attrName>style.visibility</p:attrName>
                                        </p:attrNameLst>
                                      </p:cBhvr>
                                      <p:to>
                                        <p:strVal val="visible"/>
                                      </p:to>
                                    </p:set>
                                    <p:anim calcmode="lin" valueType="num">
                                      <p:cBhvr additive="base">
                                        <p:cTn id="61" dur="500" fill="hold"/>
                                        <p:tgtEl>
                                          <p:spTgt spid="5123">
                                            <p:txEl>
                                              <p:pRg st="14" end="14"/>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12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style>
          <a:lnRef idx="2">
            <a:schemeClr val="dk1"/>
          </a:lnRef>
          <a:fillRef idx="1">
            <a:schemeClr val="lt1"/>
          </a:fillRef>
          <a:effectRef idx="0">
            <a:schemeClr val="dk1"/>
          </a:effectRef>
          <a:fontRef idx="minor">
            <a:schemeClr val="dk1"/>
          </a:fontRef>
        </p:style>
        <p:txBody>
          <a:bodyPr>
            <a:normAutofit fontScale="90000"/>
          </a:bodyPr>
          <a:lstStyle/>
          <a:p>
            <a:br>
              <a:rPr lang="en-US" b="1" dirty="0"/>
            </a:br>
            <a:r>
              <a:rPr lang="en-US" b="1" dirty="0"/>
              <a:t>OCED Master of Education: Curriculum and Teaching </a:t>
            </a:r>
            <a:br>
              <a:rPr lang="en-US" b="1" dirty="0"/>
            </a:br>
            <a:endParaRPr lang="en-US" sz="4000" b="1" dirty="0">
              <a:latin typeface="+mn-lt"/>
            </a:endParaRPr>
          </a:p>
        </p:txBody>
      </p:sp>
      <p:sp>
        <p:nvSpPr>
          <p:cNvPr id="3" name="Content Placeholder 2"/>
          <p:cNvSpPr>
            <a:spLocks noGrp="1"/>
          </p:cNvSpPr>
          <p:nvPr>
            <p:ph idx="1"/>
          </p:nvPr>
        </p:nvSpPr>
        <p:spPr>
          <a:xfrm>
            <a:off x="457200" y="1447800"/>
            <a:ext cx="8229600" cy="4678363"/>
          </a:xfrm>
        </p:spPr>
        <p:style>
          <a:lnRef idx="2">
            <a:schemeClr val="dk1"/>
          </a:lnRef>
          <a:fillRef idx="1">
            <a:schemeClr val="lt1"/>
          </a:fillRef>
          <a:effectRef idx="0">
            <a:schemeClr val="dk1"/>
          </a:effectRef>
          <a:fontRef idx="minor">
            <a:schemeClr val="dk1"/>
          </a:fontRef>
        </p:style>
        <p:txBody>
          <a:bodyPr/>
          <a:lstStyle/>
          <a:p>
            <a:pPr marL="0" indent="0" algn="ctr">
              <a:buNone/>
            </a:pPr>
            <a:r>
              <a:rPr lang="en-US" sz="2800" b="1" dirty="0"/>
              <a:t>MAVA Plan of Study</a:t>
            </a:r>
          </a:p>
          <a:p>
            <a:pPr marL="0" indent="0" algn="ctr">
              <a:buNone/>
            </a:pPr>
            <a:r>
              <a:rPr lang="en-US" altLang="en-US" sz="2400" b="1" i="1" dirty="0">
                <a:solidFill>
                  <a:srgbClr val="FF0000"/>
                </a:solidFill>
                <a:cs typeface="Times New Roman" panose="02020603050405020304" pitchFamily="18" charset="0"/>
              </a:rPr>
              <a:t>Required CORE Courses </a:t>
            </a:r>
            <a:endParaRPr lang="en-US" altLang="en-US" sz="2400" b="1" dirty="0">
              <a:cs typeface="Times New Roman" panose="02020603050405020304" pitchFamily="18" charset="0"/>
            </a:endParaRPr>
          </a:p>
          <a:p>
            <a:pPr marL="0" indent="0" algn="ctr">
              <a:buNone/>
            </a:pPr>
            <a:endParaRPr lang="en-US" b="1" dirty="0"/>
          </a:p>
          <a:p>
            <a:pPr marL="0" indent="0" algn="ctr">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497768094"/>
              </p:ext>
            </p:extLst>
          </p:nvPr>
        </p:nvGraphicFramePr>
        <p:xfrm>
          <a:off x="762000" y="2362200"/>
          <a:ext cx="7620000" cy="3352800"/>
        </p:xfrm>
        <a:graphic>
          <a:graphicData uri="http://schemas.openxmlformats.org/drawingml/2006/table">
            <a:tbl>
              <a:tblPr>
                <a:tableStyleId>{5C22544A-7EE6-4342-B048-85BDC9FD1C3A}</a:tableStyleId>
              </a:tblPr>
              <a:tblGrid>
                <a:gridCol w="4191000">
                  <a:extLst>
                    <a:ext uri="{9D8B030D-6E8A-4147-A177-3AD203B41FA5}">
                      <a16:colId xmlns:a16="http://schemas.microsoft.com/office/drawing/2014/main" val="3896275974"/>
                    </a:ext>
                  </a:extLst>
                </a:gridCol>
                <a:gridCol w="3429000">
                  <a:extLst>
                    <a:ext uri="{9D8B030D-6E8A-4147-A177-3AD203B41FA5}">
                      <a16:colId xmlns:a16="http://schemas.microsoft.com/office/drawing/2014/main" val="2395774833"/>
                    </a:ext>
                  </a:extLst>
                </a:gridCol>
              </a:tblGrid>
              <a:tr h="383284">
                <a:tc>
                  <a:txBody>
                    <a:bodyPr/>
                    <a:lstStyle/>
                    <a:p>
                      <a:pPr marL="0" marR="0" algn="ctr">
                        <a:spcBef>
                          <a:spcPts val="0"/>
                        </a:spcBef>
                        <a:spcAft>
                          <a:spcPts val="0"/>
                        </a:spcAft>
                      </a:pPr>
                      <a:r>
                        <a:rPr lang="en-US" sz="1300" b="1" dirty="0">
                          <a:effectLst/>
                        </a:rPr>
                        <a:t>FSU Program Requirements</a:t>
                      </a:r>
                      <a:endParaRPr lang="en-US" sz="900" b="1" dirty="0">
                        <a:effectLst/>
                        <a:latin typeface="Times New Roman" panose="02020603050405020304" pitchFamily="18" charset="0"/>
                      </a:endParaRPr>
                    </a:p>
                  </a:txBody>
                  <a:tcPr marL="64885" marR="64885" marT="0" marB="0"/>
                </a:tc>
                <a:tc>
                  <a:txBody>
                    <a:bodyPr/>
                    <a:lstStyle/>
                    <a:p>
                      <a:pPr marL="0" marR="0" algn="ctr">
                        <a:spcBef>
                          <a:spcPts val="0"/>
                        </a:spcBef>
                        <a:spcAft>
                          <a:spcPts val="0"/>
                        </a:spcAft>
                      </a:pPr>
                      <a:r>
                        <a:rPr lang="en-US" sz="1300" b="1" dirty="0">
                          <a:effectLst/>
                        </a:rPr>
                        <a:t>MAVA Licensure Courses</a:t>
                      </a:r>
                      <a:endParaRPr lang="en-US" sz="900" b="1" dirty="0">
                        <a:effectLst/>
                        <a:latin typeface="Times New Roman" panose="02020603050405020304" pitchFamily="18" charset="0"/>
                      </a:endParaRPr>
                    </a:p>
                  </a:txBody>
                  <a:tcPr marL="64885" marR="64885" marT="0" marB="0"/>
                </a:tc>
                <a:extLst>
                  <a:ext uri="{0D108BD9-81ED-4DB2-BD59-A6C34878D82A}">
                    <a16:rowId xmlns:a16="http://schemas.microsoft.com/office/drawing/2014/main" val="3335944921"/>
                  </a:ext>
                </a:extLst>
              </a:tr>
              <a:tr h="383284">
                <a:tc>
                  <a:txBody>
                    <a:bodyPr/>
                    <a:lstStyle/>
                    <a:p>
                      <a:pPr marL="0" marR="0">
                        <a:spcBef>
                          <a:spcPts val="0"/>
                        </a:spcBef>
                        <a:spcAft>
                          <a:spcPts val="0"/>
                        </a:spcAft>
                      </a:pPr>
                      <a:r>
                        <a:rPr lang="en-US" sz="1300" dirty="0">
                          <a:effectLst/>
                        </a:rPr>
                        <a:t>EDUC 9005 Dynamic Perspectives in Education (3)</a:t>
                      </a:r>
                      <a:endParaRPr lang="en-US" sz="1100" dirty="0">
                        <a:effectLst/>
                      </a:endParaRPr>
                    </a:p>
                  </a:txBody>
                  <a:tcPr marL="64885" marR="64885" marT="0" marB="0"/>
                </a:tc>
                <a:tc>
                  <a:txBody>
                    <a:bodyPr/>
                    <a:lstStyle/>
                    <a:p>
                      <a:pPr marL="0" marR="0">
                        <a:spcBef>
                          <a:spcPts val="0"/>
                        </a:spcBef>
                        <a:spcAft>
                          <a:spcPts val="0"/>
                        </a:spcAft>
                      </a:pPr>
                      <a:r>
                        <a:rPr lang="en-US" sz="1300" dirty="0">
                          <a:effectLst/>
                        </a:rPr>
                        <a:t> </a:t>
                      </a:r>
                      <a:endParaRPr lang="en-US" sz="1100" dirty="0">
                        <a:effectLst/>
                        <a:latin typeface="Times New Roman" panose="02020603050405020304" pitchFamily="18" charset="0"/>
                        <a:ea typeface="Times New Roman" panose="02020603050405020304" pitchFamily="18" charset="0"/>
                      </a:endParaRPr>
                    </a:p>
                  </a:txBody>
                  <a:tcPr marL="64885" marR="64885" marT="0" marB="0"/>
                </a:tc>
                <a:extLst>
                  <a:ext uri="{0D108BD9-81ED-4DB2-BD59-A6C34878D82A}">
                    <a16:rowId xmlns:a16="http://schemas.microsoft.com/office/drawing/2014/main" val="913280017"/>
                  </a:ext>
                </a:extLst>
              </a:tr>
              <a:tr h="452632">
                <a:tc>
                  <a:txBody>
                    <a:bodyPr/>
                    <a:lstStyle/>
                    <a:p>
                      <a:pPr marL="0" marR="0">
                        <a:spcBef>
                          <a:spcPts val="0"/>
                        </a:spcBef>
                        <a:spcAft>
                          <a:spcPts val="0"/>
                        </a:spcAft>
                      </a:pPr>
                      <a:r>
                        <a:rPr lang="en-US" sz="1300" dirty="0">
                          <a:effectLst/>
                        </a:rPr>
                        <a:t>A course in curriculum design/development (3)</a:t>
                      </a:r>
                      <a:endParaRPr lang="en-US" sz="1100" dirty="0">
                        <a:effectLst/>
                      </a:endParaRPr>
                    </a:p>
                  </a:txBody>
                  <a:tcPr marL="64885" marR="64885" marT="0" marB="0"/>
                </a:tc>
                <a:tc>
                  <a:txBody>
                    <a:bodyPr/>
                    <a:lstStyle/>
                    <a:p>
                      <a:pPr marL="0" marR="0">
                        <a:spcBef>
                          <a:spcPts val="0"/>
                        </a:spcBef>
                        <a:spcAft>
                          <a:spcPts val="0"/>
                        </a:spcAft>
                      </a:pPr>
                      <a:r>
                        <a:rPr lang="en-US" sz="1300" dirty="0">
                          <a:effectLst/>
                        </a:rPr>
                        <a:t>OCED 7232 Dev Imp Standards Based Cur</a:t>
                      </a:r>
                      <a:endParaRPr lang="en-US" sz="1100" dirty="0">
                        <a:effectLst/>
                      </a:endParaRPr>
                    </a:p>
                  </a:txBody>
                  <a:tcPr marL="64885" marR="64885" marT="0" marB="0"/>
                </a:tc>
                <a:extLst>
                  <a:ext uri="{0D108BD9-81ED-4DB2-BD59-A6C34878D82A}">
                    <a16:rowId xmlns:a16="http://schemas.microsoft.com/office/drawing/2014/main" val="2271608010"/>
                  </a:ext>
                </a:extLst>
              </a:tr>
              <a:tr h="605032">
                <a:tc>
                  <a:txBody>
                    <a:bodyPr/>
                    <a:lstStyle/>
                    <a:p>
                      <a:pPr marL="0" marR="0">
                        <a:spcBef>
                          <a:spcPts val="0"/>
                        </a:spcBef>
                        <a:spcAft>
                          <a:spcPts val="0"/>
                        </a:spcAft>
                      </a:pPr>
                      <a:r>
                        <a:rPr lang="en-US" sz="1300" dirty="0">
                          <a:effectLst/>
                        </a:rPr>
                        <a:t>A course in special education (3)</a:t>
                      </a:r>
                      <a:endParaRPr lang="en-US" sz="1100" dirty="0">
                        <a:effectLst/>
                        <a:latin typeface="Times New Roman" panose="02020603050405020304" pitchFamily="18" charset="0"/>
                        <a:ea typeface="Times New Roman" panose="02020603050405020304" pitchFamily="18" charset="0"/>
                      </a:endParaRPr>
                    </a:p>
                  </a:txBody>
                  <a:tcPr marL="64885" marR="64885" marT="0" marB="0"/>
                </a:tc>
                <a:tc>
                  <a:txBody>
                    <a:bodyPr/>
                    <a:lstStyle/>
                    <a:p>
                      <a:pPr marL="0" marR="0">
                        <a:spcBef>
                          <a:spcPts val="0"/>
                        </a:spcBef>
                        <a:spcAft>
                          <a:spcPts val="0"/>
                        </a:spcAft>
                      </a:pPr>
                      <a:r>
                        <a:rPr lang="en-US" sz="1300" dirty="0">
                          <a:effectLst/>
                        </a:rPr>
                        <a:t>OCED 7230 Address Needs Students with Disabilities</a:t>
                      </a:r>
                      <a:endParaRPr lang="en-US" sz="1100" dirty="0">
                        <a:effectLst/>
                      </a:endParaRPr>
                    </a:p>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64885" marR="64885" marT="0" marB="0"/>
                </a:tc>
                <a:extLst>
                  <a:ext uri="{0D108BD9-81ED-4DB2-BD59-A6C34878D82A}">
                    <a16:rowId xmlns:a16="http://schemas.microsoft.com/office/drawing/2014/main" val="869469916"/>
                  </a:ext>
                </a:extLst>
              </a:tr>
              <a:tr h="654420">
                <a:tc>
                  <a:txBody>
                    <a:bodyPr/>
                    <a:lstStyle/>
                    <a:p>
                      <a:pPr marL="0" marR="0">
                        <a:spcBef>
                          <a:spcPts val="0"/>
                        </a:spcBef>
                        <a:spcAft>
                          <a:spcPts val="0"/>
                        </a:spcAft>
                      </a:pPr>
                      <a:r>
                        <a:rPr lang="en-US" sz="1300" dirty="0">
                          <a:effectLst/>
                        </a:rPr>
                        <a:t>A course on literacy development or technology relevant to the license under which the student is teaching (3)</a:t>
                      </a:r>
                      <a:endParaRPr lang="en-US" sz="1100" dirty="0">
                        <a:effectLst/>
                        <a:latin typeface="Times New Roman" panose="02020603050405020304" pitchFamily="18" charset="0"/>
                        <a:ea typeface="Times New Roman" panose="02020603050405020304" pitchFamily="18" charset="0"/>
                      </a:endParaRPr>
                    </a:p>
                  </a:txBody>
                  <a:tcPr marL="64885" marR="64885" marT="0" marB="0"/>
                </a:tc>
                <a:tc>
                  <a:txBody>
                    <a:bodyPr/>
                    <a:lstStyle/>
                    <a:p>
                      <a:pPr marL="0" marR="0">
                        <a:spcBef>
                          <a:spcPts val="0"/>
                        </a:spcBef>
                        <a:spcAft>
                          <a:spcPts val="0"/>
                        </a:spcAft>
                      </a:pPr>
                      <a:r>
                        <a:rPr lang="en-US" sz="1300" dirty="0">
                          <a:effectLst/>
                        </a:rPr>
                        <a:t>SEI Course</a:t>
                      </a:r>
                      <a:endParaRPr lang="en-US" sz="1100" dirty="0">
                        <a:effectLst/>
                        <a:latin typeface="Times New Roman" panose="02020603050405020304" pitchFamily="18" charset="0"/>
                        <a:ea typeface="Times New Roman" panose="02020603050405020304" pitchFamily="18" charset="0"/>
                      </a:endParaRPr>
                    </a:p>
                  </a:txBody>
                  <a:tcPr marL="64885" marR="64885" marT="0" marB="0"/>
                </a:tc>
                <a:extLst>
                  <a:ext uri="{0D108BD9-81ED-4DB2-BD59-A6C34878D82A}">
                    <a16:rowId xmlns:a16="http://schemas.microsoft.com/office/drawing/2014/main" val="1234797067"/>
                  </a:ext>
                </a:extLst>
              </a:tr>
              <a:tr h="4169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effectLst/>
                        </a:rPr>
                        <a:t>EDUC 9300 Educational Research  (3)</a:t>
                      </a:r>
                      <a:endParaRPr lang="en-US" sz="1300" dirty="0">
                        <a:effectLst/>
                        <a:latin typeface="Times New Roman" panose="02020603050405020304" pitchFamily="18" charset="0"/>
                        <a:ea typeface="Times New Roman" panose="02020603050405020304" pitchFamily="18" charset="0"/>
                      </a:endParaRPr>
                    </a:p>
                  </a:txBody>
                  <a:tcPr marL="64885" marR="64885" marT="0" marB="0"/>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64885" marR="64885" marT="0" marB="0"/>
                </a:tc>
                <a:extLst>
                  <a:ext uri="{0D108BD9-81ED-4DB2-BD59-A6C34878D82A}">
                    <a16:rowId xmlns:a16="http://schemas.microsoft.com/office/drawing/2014/main" val="3860444876"/>
                  </a:ext>
                </a:extLst>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effectLst/>
                        </a:rPr>
                        <a:t>EDUC 9150 Capstone: Implementation of Best Practices (3)</a:t>
                      </a:r>
                    </a:p>
                  </a:txBody>
                  <a:tcPr marL="64885" marR="64885" marT="0" marB="0"/>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64885" marR="64885" marT="0" marB="0"/>
                </a:tc>
                <a:extLst>
                  <a:ext uri="{0D108BD9-81ED-4DB2-BD59-A6C34878D82A}">
                    <a16:rowId xmlns:a16="http://schemas.microsoft.com/office/drawing/2014/main" val="463976168"/>
                  </a:ext>
                </a:extLst>
              </a:tr>
            </a:tbl>
          </a:graphicData>
        </a:graphic>
      </p:graphicFrame>
    </p:spTree>
    <p:extLst>
      <p:ext uri="{BB962C8B-B14F-4D97-AF65-F5344CB8AC3E}">
        <p14:creationId xmlns:p14="http://schemas.microsoft.com/office/powerpoint/2010/main" val="1123995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457201" y="1548036"/>
            <a:ext cx="8229600" cy="4370427"/>
          </a:xfrm>
          <a:prstGeom prst="rect">
            <a:avLst/>
          </a:prstGeom>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strike="noStrike" cap="none" normalizeH="0" baseline="0" dirty="0">
                <a:ln>
                  <a:noFill/>
                </a:ln>
                <a:solidFill>
                  <a:srgbClr val="FF0000"/>
                </a:solidFill>
                <a:effectLst/>
                <a:cs typeface="Times New Roman" panose="02020603050405020304" pitchFamily="18" charset="0"/>
              </a:rPr>
              <a:t>Strand I Content Courses in Focus Area (9 credits</a:t>
            </a:r>
            <a:r>
              <a:rPr kumimoji="0" lang="en-US" altLang="en-US" sz="1600" b="1" i="1" u="none" strike="noStrike" cap="none" normalizeH="0" baseline="0" dirty="0">
                <a:ln>
                  <a:noFill/>
                </a:ln>
                <a:solidFill>
                  <a:srgbClr val="FF0000"/>
                </a:solidFill>
                <a:effectLst/>
                <a:cs typeface="Times New Roman" panose="02020603050405020304" pitchFamily="18" charset="0"/>
              </a:rPr>
              <a:t>)</a:t>
            </a:r>
            <a:endParaRPr kumimoji="0" lang="en-US" altLang="en-US" sz="1600" b="1" i="0" u="none" strike="noStrike" cap="none" normalizeH="0" baseline="0" dirty="0">
              <a:ln>
                <a:noFill/>
              </a:ln>
              <a:solidFill>
                <a:schemeClr val="tx1"/>
              </a:solidFill>
              <a:effectLst/>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b="1" i="1" dirty="0">
              <a:solidFill>
                <a:srgbClr val="FF0000"/>
              </a:solidFill>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1" i="1" u="none" strike="noStrike" cap="none" normalizeH="0" baseline="0" dirty="0">
              <a:ln>
                <a:noFill/>
              </a:ln>
              <a:solidFill>
                <a:srgbClr val="FF000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b="1" i="1" dirty="0">
              <a:solidFill>
                <a:srgbClr val="FF0000"/>
              </a:solidFill>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1" i="1" u="none" strike="noStrike" cap="none" normalizeH="0" baseline="0" dirty="0">
              <a:ln>
                <a:noFill/>
              </a:ln>
              <a:solidFill>
                <a:srgbClr val="FF000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b="1" i="1" dirty="0">
              <a:solidFill>
                <a:srgbClr val="FF0000"/>
              </a:solidFill>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tx1"/>
              </a:solidFill>
              <a:effectLst/>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b="1" dirty="0">
              <a:cs typeface="Times New Roman" panose="02020603050405020304" pitchFamily="18" charset="0"/>
            </a:endParaRPr>
          </a:p>
          <a:p>
            <a:pPr algn="ctr" eaLnBrk="0" fontAlgn="base" hangingPunct="0">
              <a:spcBef>
                <a:spcPct val="0"/>
              </a:spcBef>
              <a:spcAft>
                <a:spcPct val="0"/>
              </a:spcAft>
            </a:pPr>
            <a:endParaRPr lang="en-US" altLang="en-US" sz="800" b="1" dirty="0">
              <a:solidFill>
                <a:srgbClr val="FF0000"/>
              </a:solidFill>
              <a:ea typeface="Times New Roman" panose="02020603050405020304" pitchFamily="18" charset="0"/>
            </a:endParaRPr>
          </a:p>
          <a:p>
            <a:pPr algn="ctr" eaLnBrk="0" fontAlgn="base" hangingPunct="0">
              <a:spcBef>
                <a:spcPct val="0"/>
              </a:spcBef>
              <a:spcAft>
                <a:spcPct val="0"/>
              </a:spcAft>
            </a:pPr>
            <a:r>
              <a:rPr lang="en-US" altLang="en-US" sz="1600" b="1" dirty="0">
                <a:solidFill>
                  <a:srgbClr val="FF0000"/>
                </a:solidFill>
                <a:ea typeface="Times New Roman" panose="02020603050405020304" pitchFamily="18" charset="0"/>
              </a:rPr>
              <a:t>Strand II Pedagogy Courses in Focus Area (9 credits)</a:t>
            </a: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600" b="1" dirty="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1" i="0" u="none" strike="noStrike" cap="none" normalizeH="0" baseline="0" dirty="0">
              <a:ln>
                <a:noFill/>
              </a:ln>
              <a:solidFill>
                <a:schemeClr val="tx1"/>
              </a:solidFill>
              <a:effectLst/>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200" b="1" dirty="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1" i="0" u="none" strike="noStrike" cap="none" normalizeH="0" baseline="0" dirty="0">
              <a:ln>
                <a:noFill/>
              </a:ln>
              <a:solidFill>
                <a:schemeClr val="tx1"/>
              </a:solidFill>
              <a:effectLst/>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200" b="1" dirty="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1" i="0" u="none" strike="noStrike" cap="none" normalizeH="0" baseline="0" dirty="0">
              <a:ln>
                <a:noFill/>
              </a:ln>
              <a:solidFill>
                <a:schemeClr val="tx1"/>
              </a:solidFill>
              <a:effectLst/>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200" b="1" dirty="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1" i="0" u="none" strike="noStrike" cap="none" normalizeH="0" baseline="0" dirty="0">
              <a:ln>
                <a:noFill/>
              </a:ln>
              <a:solidFill>
                <a:schemeClr val="tx1"/>
              </a:solidFill>
              <a:effectLst/>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200" b="1" dirty="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1" i="0" u="none" strike="noStrike" cap="none" normalizeH="0" baseline="0" dirty="0">
              <a:ln>
                <a:noFill/>
              </a:ln>
              <a:solidFill>
                <a:schemeClr val="tx1"/>
              </a:solidFill>
              <a:effectLst/>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200" b="1" dirty="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ea typeface="Times New Roman" panose="02020603050405020304" pitchFamily="18" charset="0"/>
              </a:rPr>
              <a:t>Total number of Credits = 36</a:t>
            </a:r>
            <a:r>
              <a:rPr kumimoji="0" lang="en-US" altLang="en-US" sz="6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19688280"/>
              </p:ext>
            </p:extLst>
          </p:nvPr>
        </p:nvGraphicFramePr>
        <p:xfrm>
          <a:off x="609597" y="1905000"/>
          <a:ext cx="7848603" cy="1416054"/>
        </p:xfrm>
        <a:graphic>
          <a:graphicData uri="http://schemas.openxmlformats.org/drawingml/2006/table">
            <a:tbl>
              <a:tblPr>
                <a:tableStyleId>{5C22544A-7EE6-4342-B048-85BDC9FD1C3A}</a:tableStyleId>
              </a:tblPr>
              <a:tblGrid>
                <a:gridCol w="3429003">
                  <a:extLst>
                    <a:ext uri="{9D8B030D-6E8A-4147-A177-3AD203B41FA5}">
                      <a16:colId xmlns:a16="http://schemas.microsoft.com/office/drawing/2014/main" val="2120919891"/>
                    </a:ext>
                  </a:extLst>
                </a:gridCol>
                <a:gridCol w="4419600">
                  <a:extLst>
                    <a:ext uri="{9D8B030D-6E8A-4147-A177-3AD203B41FA5}">
                      <a16:colId xmlns:a16="http://schemas.microsoft.com/office/drawing/2014/main" val="2126442101"/>
                    </a:ext>
                  </a:extLst>
                </a:gridCol>
              </a:tblGrid>
              <a:tr h="0">
                <a:tc>
                  <a:txBody>
                    <a:bodyPr/>
                    <a:lstStyle/>
                    <a:p>
                      <a:pPr marL="0" marR="0">
                        <a:spcBef>
                          <a:spcPts val="0"/>
                        </a:spcBef>
                        <a:spcAft>
                          <a:spcPts val="0"/>
                        </a:spcAft>
                      </a:pPr>
                      <a:r>
                        <a:rPr lang="en-US" sz="1300" dirty="0">
                          <a:effectLst/>
                        </a:rPr>
                        <a:t> </a:t>
                      </a:r>
                      <a:endParaRPr lang="en-US" sz="1100" dirty="0">
                        <a:effectLst/>
                        <a:latin typeface="Times New Roman" panose="02020603050405020304" pitchFamily="18" charset="0"/>
                        <a:ea typeface="Times New Roman" panose="02020603050405020304" pitchFamily="18" charset="0"/>
                      </a:endParaRPr>
                    </a:p>
                  </a:txBody>
                  <a:tcPr marL="64044" marR="64044" marT="0" marB="0"/>
                </a:tc>
                <a:tc>
                  <a:txBody>
                    <a:bodyPr/>
                    <a:lstStyle/>
                    <a:p>
                      <a:pPr marL="0" marR="0">
                        <a:spcBef>
                          <a:spcPts val="0"/>
                        </a:spcBef>
                        <a:spcAft>
                          <a:spcPts val="0"/>
                        </a:spcAft>
                      </a:pPr>
                      <a:r>
                        <a:rPr lang="en-US" sz="1400" b="1" dirty="0">
                          <a:effectLst/>
                        </a:rPr>
                        <a:t>Proposed Courses for Vocational Teachers</a:t>
                      </a:r>
                    </a:p>
                    <a:p>
                      <a:pPr marL="0" marR="0">
                        <a:spcBef>
                          <a:spcPts val="0"/>
                        </a:spcBef>
                        <a:spcAft>
                          <a:spcPts val="0"/>
                        </a:spcAft>
                      </a:pPr>
                      <a:endParaRPr lang="en-US" sz="1100" b="1" dirty="0">
                        <a:effectLst/>
                        <a:latin typeface="Times New Roman" panose="02020603050405020304" pitchFamily="18" charset="0"/>
                        <a:ea typeface="Times New Roman" panose="02020603050405020304" pitchFamily="18" charset="0"/>
                      </a:endParaRPr>
                    </a:p>
                  </a:txBody>
                  <a:tcPr marL="64044" marR="64044" marT="0" marB="0"/>
                </a:tc>
                <a:extLst>
                  <a:ext uri="{0D108BD9-81ED-4DB2-BD59-A6C34878D82A}">
                    <a16:rowId xmlns:a16="http://schemas.microsoft.com/office/drawing/2014/main" val="2831728460"/>
                  </a:ext>
                </a:extLst>
              </a:tr>
              <a:tr h="253550">
                <a:tc>
                  <a:txBody>
                    <a:bodyPr/>
                    <a:lstStyle/>
                    <a:p>
                      <a:pPr marL="0" marR="0">
                        <a:spcBef>
                          <a:spcPts val="0"/>
                        </a:spcBef>
                        <a:spcAft>
                          <a:spcPts val="0"/>
                        </a:spcAft>
                      </a:pPr>
                      <a:r>
                        <a:rPr lang="en-US" sz="1300" dirty="0">
                          <a:effectLst/>
                        </a:rPr>
                        <a:t>Elective or transfer content course (3)</a:t>
                      </a:r>
                      <a:endParaRPr lang="en-US" sz="1100" dirty="0">
                        <a:effectLst/>
                        <a:latin typeface="Times New Roman" panose="02020603050405020304" pitchFamily="18" charset="0"/>
                        <a:ea typeface="Times New Roman" panose="02020603050405020304" pitchFamily="18" charset="0"/>
                      </a:endParaRPr>
                    </a:p>
                  </a:txBody>
                  <a:tcPr marL="64044" marR="64044" marT="0" marB="0"/>
                </a:tc>
                <a:tc>
                  <a:txBody>
                    <a:bodyPr/>
                    <a:lstStyle/>
                    <a:p>
                      <a:pPr marL="0" marR="0">
                        <a:spcBef>
                          <a:spcPts val="0"/>
                        </a:spcBef>
                        <a:spcAft>
                          <a:spcPts val="0"/>
                        </a:spcAft>
                      </a:pPr>
                      <a:r>
                        <a:rPr lang="en-US" sz="1300" dirty="0">
                          <a:effectLst/>
                        </a:rPr>
                        <a:t>EDUC 7203 Using Technology to Enhance Student Achievement</a:t>
                      </a:r>
                    </a:p>
                    <a:p>
                      <a:pPr marL="0" marR="0">
                        <a:spcBef>
                          <a:spcPts val="0"/>
                        </a:spcBef>
                        <a:spcAft>
                          <a:spcPts val="0"/>
                        </a:spcAft>
                      </a:pPr>
                      <a:endParaRPr lang="en-US" sz="1300" dirty="0">
                        <a:effectLst/>
                        <a:latin typeface="Times New Roman" panose="02020603050405020304" pitchFamily="18" charset="0"/>
                        <a:ea typeface="Times New Roman" panose="02020603050405020304" pitchFamily="18" charset="0"/>
                      </a:endParaRPr>
                    </a:p>
                  </a:txBody>
                  <a:tcPr marL="64044" marR="64044" marT="0" marB="0"/>
                </a:tc>
                <a:extLst>
                  <a:ext uri="{0D108BD9-81ED-4DB2-BD59-A6C34878D82A}">
                    <a16:rowId xmlns:a16="http://schemas.microsoft.com/office/drawing/2014/main" val="3245013437"/>
                  </a:ext>
                </a:extLst>
              </a:tr>
              <a:tr h="182036">
                <a:tc>
                  <a:txBody>
                    <a:bodyPr/>
                    <a:lstStyle/>
                    <a:p>
                      <a:pPr marL="0" marR="0">
                        <a:spcBef>
                          <a:spcPts val="0"/>
                        </a:spcBef>
                        <a:spcAft>
                          <a:spcPts val="0"/>
                        </a:spcAft>
                      </a:pPr>
                      <a:r>
                        <a:rPr lang="en-US" sz="1300" dirty="0">
                          <a:effectLst/>
                        </a:rPr>
                        <a:t>Elective or transfer content course (3)</a:t>
                      </a:r>
                      <a:endParaRPr lang="en-US" sz="900" dirty="0">
                        <a:effectLst/>
                        <a:latin typeface="Times New Roman" panose="02020603050405020304" pitchFamily="18" charset="0"/>
                        <a:ea typeface="Times New Roman" panose="02020603050405020304" pitchFamily="18" charset="0"/>
                      </a:endParaRPr>
                    </a:p>
                  </a:txBody>
                  <a:tcPr marL="64044" marR="64044" marT="0" marB="0"/>
                </a:tc>
                <a:tc>
                  <a:txBody>
                    <a:bodyPr/>
                    <a:lstStyle/>
                    <a:p>
                      <a:pPr marL="0" marR="0">
                        <a:spcBef>
                          <a:spcPts val="0"/>
                        </a:spcBef>
                        <a:spcAft>
                          <a:spcPts val="0"/>
                        </a:spcAft>
                      </a:pPr>
                      <a:r>
                        <a:rPr lang="en-US" sz="1300" dirty="0">
                          <a:effectLst/>
                        </a:rPr>
                        <a:t>TBD per student interest</a:t>
                      </a:r>
                    </a:p>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64044" marR="64044" marT="0" marB="0"/>
                </a:tc>
                <a:extLst>
                  <a:ext uri="{0D108BD9-81ED-4DB2-BD59-A6C34878D82A}">
                    <a16:rowId xmlns:a16="http://schemas.microsoft.com/office/drawing/2014/main" val="1092781805"/>
                  </a:ext>
                </a:extLst>
              </a:tr>
              <a:tr h="273054">
                <a:tc>
                  <a:txBody>
                    <a:bodyPr/>
                    <a:lstStyle/>
                    <a:p>
                      <a:pPr marL="0" marR="0">
                        <a:spcBef>
                          <a:spcPts val="0"/>
                        </a:spcBef>
                        <a:spcAft>
                          <a:spcPts val="0"/>
                        </a:spcAft>
                      </a:pPr>
                      <a:r>
                        <a:rPr lang="en-US" sz="1300" dirty="0">
                          <a:effectLst/>
                        </a:rPr>
                        <a:t>Elective or transfer content course (3)</a:t>
                      </a:r>
                      <a:endParaRPr lang="en-US" sz="1100" dirty="0">
                        <a:effectLst/>
                        <a:latin typeface="Times New Roman" panose="02020603050405020304" pitchFamily="18" charset="0"/>
                        <a:ea typeface="Times New Roman" panose="02020603050405020304" pitchFamily="18" charset="0"/>
                      </a:endParaRPr>
                    </a:p>
                  </a:txBody>
                  <a:tcPr marL="64044" marR="64044" marT="0" marB="0"/>
                </a:tc>
                <a:tc>
                  <a:txBody>
                    <a:bodyPr/>
                    <a:lstStyle/>
                    <a:p>
                      <a:pPr marL="0" marR="0">
                        <a:spcBef>
                          <a:spcPts val="0"/>
                        </a:spcBef>
                        <a:spcAft>
                          <a:spcPts val="0"/>
                        </a:spcAft>
                      </a:pPr>
                      <a:r>
                        <a:rPr lang="en-US" sz="1300" dirty="0">
                          <a:effectLst/>
                        </a:rPr>
                        <a:t>OCED 7233 Teach Meth Using Res. Based Practices</a:t>
                      </a:r>
                      <a:endParaRPr lang="en-US" sz="1100" dirty="0">
                        <a:effectLst/>
                        <a:latin typeface="Times New Roman" panose="02020603050405020304" pitchFamily="18" charset="0"/>
                        <a:ea typeface="Times New Roman" panose="02020603050405020304" pitchFamily="18" charset="0"/>
                      </a:endParaRPr>
                    </a:p>
                  </a:txBody>
                  <a:tcPr marL="64044" marR="64044" marT="0" marB="0"/>
                </a:tc>
                <a:extLst>
                  <a:ext uri="{0D108BD9-81ED-4DB2-BD59-A6C34878D82A}">
                    <a16:rowId xmlns:a16="http://schemas.microsoft.com/office/drawing/2014/main" val="1073954479"/>
                  </a:ext>
                </a:extLst>
              </a:tr>
            </a:tbl>
          </a:graphicData>
        </a:graphic>
      </p:graphicFrame>
      <p:sp>
        <p:nvSpPr>
          <p:cNvPr id="2" name="Title 1"/>
          <p:cNvSpPr>
            <a:spLocks noGrp="1"/>
          </p:cNvSpPr>
          <p:nvPr>
            <p:ph type="title"/>
          </p:nvPr>
        </p:nvSpPr>
        <p:spPr>
          <a:xfrm>
            <a:off x="457200" y="274638"/>
            <a:ext cx="8229600" cy="944562"/>
          </a:xfrm>
        </p:spPr>
        <p:style>
          <a:lnRef idx="2">
            <a:schemeClr val="dk1"/>
          </a:lnRef>
          <a:fillRef idx="1">
            <a:schemeClr val="lt1"/>
          </a:fillRef>
          <a:effectRef idx="0">
            <a:schemeClr val="dk1"/>
          </a:effectRef>
          <a:fontRef idx="minor">
            <a:schemeClr val="dk1"/>
          </a:fontRef>
        </p:style>
        <p:txBody>
          <a:bodyPr>
            <a:noAutofit/>
          </a:bodyPr>
          <a:lstStyle/>
          <a:p>
            <a:br>
              <a:rPr lang="en-US" sz="1800" b="1" i="1" dirty="0"/>
            </a:br>
            <a:r>
              <a:rPr lang="en-US" sz="3600" b="1" dirty="0"/>
              <a:t>MAVA Plan of Study </a:t>
            </a:r>
            <a:r>
              <a:rPr lang="en-US" sz="3200" b="1" dirty="0"/>
              <a:t>(Cont.)</a:t>
            </a:r>
            <a:br>
              <a:rPr lang="en-US" sz="3600" b="1" dirty="0"/>
            </a:br>
            <a:r>
              <a:rPr lang="en-US" sz="3200" b="1" dirty="0"/>
              <a:t>Elective courses in Content and Pedagogy</a:t>
            </a:r>
            <a:br>
              <a:rPr lang="en-US" sz="1400" b="1" dirty="0"/>
            </a:br>
            <a:endParaRPr lang="en-US" sz="1400" dirty="0"/>
          </a:p>
        </p:txBody>
      </p:sp>
      <p:graphicFrame>
        <p:nvGraphicFramePr>
          <p:cNvPr id="5" name="Table 4"/>
          <p:cNvGraphicFramePr>
            <a:graphicFrameLocks noGrp="1"/>
          </p:cNvGraphicFramePr>
          <p:nvPr>
            <p:extLst>
              <p:ext uri="{D42A27DB-BD31-4B8C-83A1-F6EECF244321}">
                <p14:modId xmlns:p14="http://schemas.microsoft.com/office/powerpoint/2010/main" val="481368352"/>
              </p:ext>
            </p:extLst>
          </p:nvPr>
        </p:nvGraphicFramePr>
        <p:xfrm>
          <a:off x="609600" y="3855950"/>
          <a:ext cx="7910593" cy="1630450"/>
        </p:xfrm>
        <a:graphic>
          <a:graphicData uri="http://schemas.openxmlformats.org/drawingml/2006/table">
            <a:tbl>
              <a:tblPr>
                <a:tableStyleId>{5C22544A-7EE6-4342-B048-85BDC9FD1C3A}</a:tableStyleId>
              </a:tblPr>
              <a:tblGrid>
                <a:gridCol w="3505200">
                  <a:extLst>
                    <a:ext uri="{9D8B030D-6E8A-4147-A177-3AD203B41FA5}">
                      <a16:colId xmlns:a16="http://schemas.microsoft.com/office/drawing/2014/main" val="2332619683"/>
                    </a:ext>
                  </a:extLst>
                </a:gridCol>
                <a:gridCol w="4405393">
                  <a:extLst>
                    <a:ext uri="{9D8B030D-6E8A-4147-A177-3AD203B41FA5}">
                      <a16:colId xmlns:a16="http://schemas.microsoft.com/office/drawing/2014/main" val="245904938"/>
                    </a:ext>
                  </a:extLst>
                </a:gridCol>
              </a:tblGrid>
              <a:tr h="415227">
                <a:tc>
                  <a:txBody>
                    <a:bodyPr/>
                    <a:lstStyle/>
                    <a:p>
                      <a:pPr marL="0" marR="0">
                        <a:spcBef>
                          <a:spcPts val="0"/>
                        </a:spcBef>
                        <a:spcAft>
                          <a:spcPts val="0"/>
                        </a:spcAft>
                      </a:pPr>
                      <a:r>
                        <a:rPr lang="en-US" sz="1300" dirty="0">
                          <a:effectLst/>
                        </a:rPr>
                        <a:t> </a:t>
                      </a:r>
                      <a:endParaRPr lang="en-US" sz="1100" dirty="0">
                        <a:effectLst/>
                        <a:latin typeface="Times New Roman" panose="02020603050405020304" pitchFamily="18" charset="0"/>
                        <a:ea typeface="Times New Roman" panose="02020603050405020304" pitchFamily="18" charset="0"/>
                      </a:endParaRPr>
                    </a:p>
                  </a:txBody>
                  <a:tcPr marL="64044" marR="64044" marT="0" marB="0"/>
                </a:tc>
                <a:tc>
                  <a:txBody>
                    <a:bodyPr/>
                    <a:lstStyle/>
                    <a:p>
                      <a:pPr marL="0" marR="0">
                        <a:spcBef>
                          <a:spcPts val="0"/>
                        </a:spcBef>
                        <a:spcAft>
                          <a:spcPts val="0"/>
                        </a:spcAft>
                      </a:pPr>
                      <a:r>
                        <a:rPr lang="en-US" sz="1400" b="1" dirty="0">
                          <a:effectLst/>
                        </a:rPr>
                        <a:t>Proposed Courses for Vocational Teachers</a:t>
                      </a:r>
                      <a:endParaRPr lang="en-US" sz="1200" b="1" dirty="0">
                        <a:effectLst/>
                        <a:latin typeface="Times New Roman" panose="02020603050405020304" pitchFamily="18" charset="0"/>
                        <a:ea typeface="Times New Roman" panose="02020603050405020304" pitchFamily="18" charset="0"/>
                      </a:endParaRPr>
                    </a:p>
                  </a:txBody>
                  <a:tcPr marL="64044" marR="64044" marT="0" marB="0"/>
                </a:tc>
                <a:extLst>
                  <a:ext uri="{0D108BD9-81ED-4DB2-BD59-A6C34878D82A}">
                    <a16:rowId xmlns:a16="http://schemas.microsoft.com/office/drawing/2014/main" val="2731897669"/>
                  </a:ext>
                </a:extLst>
              </a:tr>
              <a:tr h="384769">
                <a:tc>
                  <a:txBody>
                    <a:bodyPr/>
                    <a:lstStyle/>
                    <a:p>
                      <a:pPr marL="0" marR="0">
                        <a:spcBef>
                          <a:spcPts val="0"/>
                        </a:spcBef>
                        <a:spcAft>
                          <a:spcPts val="0"/>
                        </a:spcAft>
                      </a:pPr>
                      <a:r>
                        <a:rPr lang="en-US" sz="1300" dirty="0">
                          <a:effectLst/>
                        </a:rPr>
                        <a:t>Elective or transfer pedagogy course (3)</a:t>
                      </a:r>
                      <a:endParaRPr lang="en-US" sz="1100" dirty="0">
                        <a:effectLst/>
                        <a:latin typeface="Times New Roman" panose="02020603050405020304" pitchFamily="18" charset="0"/>
                        <a:ea typeface="Times New Roman" panose="02020603050405020304" pitchFamily="18" charset="0"/>
                      </a:endParaRPr>
                    </a:p>
                  </a:txBody>
                  <a:tcPr marL="64044" marR="64044" marT="0" marB="0"/>
                </a:tc>
                <a:tc>
                  <a:txBody>
                    <a:bodyPr/>
                    <a:lstStyle/>
                    <a:p>
                      <a:pPr marL="0" marR="0">
                        <a:spcBef>
                          <a:spcPts val="0"/>
                        </a:spcBef>
                        <a:spcAft>
                          <a:spcPts val="0"/>
                        </a:spcAft>
                      </a:pPr>
                      <a:r>
                        <a:rPr lang="en-US" sz="1300" dirty="0">
                          <a:effectLst/>
                        </a:rPr>
                        <a:t>OCED 7239 Sem Beg </a:t>
                      </a:r>
                      <a:r>
                        <a:rPr lang="en-US" sz="1300" dirty="0" err="1">
                          <a:effectLst/>
                        </a:rPr>
                        <a:t>Voc</a:t>
                      </a:r>
                      <a:r>
                        <a:rPr lang="en-US" sz="1300" dirty="0">
                          <a:effectLst/>
                        </a:rPr>
                        <a:t> Tech Teacher</a:t>
                      </a:r>
                      <a:endParaRPr lang="en-US" sz="1100" dirty="0">
                        <a:effectLst/>
                      </a:endParaRPr>
                    </a:p>
                  </a:txBody>
                  <a:tcPr marL="64044" marR="64044" marT="0" marB="0"/>
                </a:tc>
                <a:extLst>
                  <a:ext uri="{0D108BD9-81ED-4DB2-BD59-A6C34878D82A}">
                    <a16:rowId xmlns:a16="http://schemas.microsoft.com/office/drawing/2014/main" val="1742592626"/>
                  </a:ext>
                </a:extLst>
              </a:tr>
              <a:tr h="415227">
                <a:tc>
                  <a:txBody>
                    <a:bodyPr/>
                    <a:lstStyle/>
                    <a:p>
                      <a:pPr marL="0" marR="0">
                        <a:spcBef>
                          <a:spcPts val="0"/>
                        </a:spcBef>
                        <a:spcAft>
                          <a:spcPts val="0"/>
                        </a:spcAft>
                      </a:pPr>
                      <a:r>
                        <a:rPr lang="en-US" sz="1300" dirty="0">
                          <a:effectLst/>
                        </a:rPr>
                        <a:t>Elective or transfer pedagogy course (3)</a:t>
                      </a:r>
                      <a:endParaRPr lang="en-US" sz="900" dirty="0">
                        <a:effectLst/>
                      </a:endParaRPr>
                    </a:p>
                  </a:txBody>
                  <a:tcPr marL="64044" marR="64044" marT="0" marB="0"/>
                </a:tc>
                <a:tc>
                  <a:txBody>
                    <a:bodyPr/>
                    <a:lstStyle/>
                    <a:p>
                      <a:pPr marL="0" marR="0">
                        <a:spcBef>
                          <a:spcPts val="0"/>
                        </a:spcBef>
                        <a:spcAft>
                          <a:spcPts val="0"/>
                        </a:spcAft>
                      </a:pPr>
                      <a:r>
                        <a:rPr lang="en-US" sz="1300" dirty="0">
                          <a:effectLst/>
                        </a:rPr>
                        <a:t>OCED 7240 Teaching Method: Educating and Assessing </a:t>
                      </a:r>
                      <a:endParaRPr lang="en-US" sz="1100" dirty="0">
                        <a:effectLst/>
                        <a:latin typeface="Times New Roman" panose="02020603050405020304" pitchFamily="18" charset="0"/>
                        <a:ea typeface="Times New Roman" panose="02020603050405020304" pitchFamily="18" charset="0"/>
                      </a:endParaRPr>
                    </a:p>
                  </a:txBody>
                  <a:tcPr marL="64044" marR="64044" marT="0" marB="0"/>
                </a:tc>
                <a:extLst>
                  <a:ext uri="{0D108BD9-81ED-4DB2-BD59-A6C34878D82A}">
                    <a16:rowId xmlns:a16="http://schemas.microsoft.com/office/drawing/2014/main" val="1288263448"/>
                  </a:ext>
                </a:extLst>
              </a:tr>
              <a:tr h="415227">
                <a:tc>
                  <a:txBody>
                    <a:bodyPr/>
                    <a:lstStyle/>
                    <a:p>
                      <a:pPr marL="0" marR="0">
                        <a:spcBef>
                          <a:spcPts val="0"/>
                        </a:spcBef>
                        <a:spcAft>
                          <a:spcPts val="0"/>
                        </a:spcAft>
                      </a:pPr>
                      <a:r>
                        <a:rPr lang="en-US" sz="1300" dirty="0">
                          <a:effectLst/>
                        </a:rPr>
                        <a:t>Elective or transfer pedagogy course (3)</a:t>
                      </a:r>
                      <a:endParaRPr lang="en-US" sz="1100" dirty="0">
                        <a:effectLst/>
                        <a:latin typeface="Times New Roman" panose="02020603050405020304" pitchFamily="18" charset="0"/>
                        <a:ea typeface="Times New Roman" panose="02020603050405020304" pitchFamily="18" charset="0"/>
                      </a:endParaRPr>
                    </a:p>
                  </a:txBody>
                  <a:tcPr marL="64044" marR="64044" marT="0" marB="0"/>
                </a:tc>
                <a:tc>
                  <a:txBody>
                    <a:bodyPr/>
                    <a:lstStyle/>
                    <a:p>
                      <a:pPr marL="0" marR="0">
                        <a:spcBef>
                          <a:spcPts val="0"/>
                        </a:spcBef>
                        <a:spcAft>
                          <a:spcPts val="0"/>
                        </a:spcAft>
                      </a:pPr>
                      <a:r>
                        <a:rPr lang="en-US" sz="1300" dirty="0">
                          <a:effectLst/>
                        </a:rPr>
                        <a:t>OCED 7238 Teach Meth </a:t>
                      </a:r>
                      <a:r>
                        <a:rPr lang="en-US" sz="1300" dirty="0" err="1">
                          <a:effectLst/>
                        </a:rPr>
                        <a:t>Voc</a:t>
                      </a:r>
                      <a:r>
                        <a:rPr lang="en-US" sz="1300" dirty="0">
                          <a:effectLst/>
                        </a:rPr>
                        <a:t> Tech</a:t>
                      </a:r>
                      <a:endParaRPr lang="en-US" sz="1100" dirty="0">
                        <a:effectLst/>
                        <a:latin typeface="Times New Roman" panose="02020603050405020304" pitchFamily="18" charset="0"/>
                        <a:ea typeface="Times New Roman" panose="02020603050405020304" pitchFamily="18" charset="0"/>
                      </a:endParaRPr>
                    </a:p>
                  </a:txBody>
                  <a:tcPr marL="64044" marR="64044" marT="0" marB="0"/>
                </a:tc>
                <a:extLst>
                  <a:ext uri="{0D108BD9-81ED-4DB2-BD59-A6C34878D82A}">
                    <a16:rowId xmlns:a16="http://schemas.microsoft.com/office/drawing/2014/main" val="1848877842"/>
                  </a:ext>
                </a:extLst>
              </a:tr>
            </a:tbl>
          </a:graphicData>
        </a:graphic>
      </p:graphicFrame>
    </p:spTree>
    <p:extLst>
      <p:ext uri="{BB962C8B-B14F-4D97-AF65-F5344CB8AC3E}">
        <p14:creationId xmlns:p14="http://schemas.microsoft.com/office/powerpoint/2010/main" val="162434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8FAE6-9E0E-594C-8FA1-AF42EA2BD09F}"/>
              </a:ext>
            </a:extLst>
          </p:cNvPr>
          <p:cNvSpPr>
            <a:spLocks noGrp="1"/>
          </p:cNvSpPr>
          <p:nvPr>
            <p:ph type="title"/>
          </p:nvPr>
        </p:nvSpPr>
        <p:spPr>
          <a:xfrm>
            <a:off x="419099" y="145259"/>
            <a:ext cx="8229600" cy="715962"/>
          </a:xfrm>
        </p:spPr>
        <p:txBody>
          <a:bodyPr>
            <a:normAutofit fontScale="90000"/>
          </a:bodyPr>
          <a:lstStyle/>
          <a:p>
            <a:r>
              <a:rPr lang="en-US" dirty="0"/>
              <a:t>Chronological Sequence of Courses </a:t>
            </a:r>
          </a:p>
        </p:txBody>
      </p:sp>
      <p:graphicFrame>
        <p:nvGraphicFramePr>
          <p:cNvPr id="6" name="Content Placeholder 5">
            <a:extLst>
              <a:ext uri="{FF2B5EF4-FFF2-40B4-BE49-F238E27FC236}">
                <a16:creationId xmlns:a16="http://schemas.microsoft.com/office/drawing/2014/main" id="{9CEFCA54-0428-F59A-63E8-DC4E8D8CF577}"/>
              </a:ext>
            </a:extLst>
          </p:cNvPr>
          <p:cNvGraphicFramePr>
            <a:graphicFrameLocks noGrp="1"/>
          </p:cNvGraphicFramePr>
          <p:nvPr>
            <p:ph idx="1"/>
            <p:extLst>
              <p:ext uri="{D42A27DB-BD31-4B8C-83A1-F6EECF244321}">
                <p14:modId xmlns:p14="http://schemas.microsoft.com/office/powerpoint/2010/main" val="2410335261"/>
              </p:ext>
            </p:extLst>
          </p:nvPr>
        </p:nvGraphicFramePr>
        <p:xfrm>
          <a:off x="190499" y="783783"/>
          <a:ext cx="8763001" cy="5921817"/>
        </p:xfrm>
        <a:graphic>
          <a:graphicData uri="http://schemas.openxmlformats.org/drawingml/2006/table">
            <a:tbl>
              <a:tblPr>
                <a:tableStyleId>{D7AC3CCA-C797-4891-BE02-D94E43425B78}</a:tableStyleId>
              </a:tblPr>
              <a:tblGrid>
                <a:gridCol w="3924301">
                  <a:extLst>
                    <a:ext uri="{9D8B030D-6E8A-4147-A177-3AD203B41FA5}">
                      <a16:colId xmlns:a16="http://schemas.microsoft.com/office/drawing/2014/main" val="1406591226"/>
                    </a:ext>
                  </a:extLst>
                </a:gridCol>
                <a:gridCol w="1752600">
                  <a:extLst>
                    <a:ext uri="{9D8B030D-6E8A-4147-A177-3AD203B41FA5}">
                      <a16:colId xmlns:a16="http://schemas.microsoft.com/office/drawing/2014/main" val="809504399"/>
                    </a:ext>
                  </a:extLst>
                </a:gridCol>
                <a:gridCol w="3086100">
                  <a:extLst>
                    <a:ext uri="{9D8B030D-6E8A-4147-A177-3AD203B41FA5}">
                      <a16:colId xmlns:a16="http://schemas.microsoft.com/office/drawing/2014/main" val="781843605"/>
                    </a:ext>
                  </a:extLst>
                </a:gridCol>
              </a:tblGrid>
              <a:tr h="184596">
                <a:tc>
                  <a:txBody>
                    <a:bodyPr/>
                    <a:lstStyle/>
                    <a:p>
                      <a:pPr marL="0" marR="0" algn="ctr">
                        <a:spcBef>
                          <a:spcPts val="0"/>
                        </a:spcBef>
                        <a:spcAft>
                          <a:spcPts val="0"/>
                        </a:spcAft>
                      </a:pPr>
                      <a:r>
                        <a:rPr lang="en-US" sz="1800">
                          <a:effectLst/>
                        </a:rPr>
                        <a:t>MEd Courses</a:t>
                      </a:r>
                      <a:endParaRPr lang="en-US" sz="1400" b="1">
                        <a:effectLst/>
                        <a:latin typeface="Times New Roman" panose="02020603050405020304" pitchFamily="18" charset="0"/>
                      </a:endParaRPr>
                    </a:p>
                  </a:txBody>
                  <a:tcPr marL="47744" marR="477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800">
                          <a:effectLst/>
                        </a:rPr>
                        <a:t>Date</a:t>
                      </a:r>
                      <a:endParaRPr lang="en-US" sz="1400" b="1">
                        <a:effectLst/>
                        <a:latin typeface="Times New Roman" panose="02020603050405020304" pitchFamily="18" charset="0"/>
                      </a:endParaRPr>
                    </a:p>
                  </a:txBody>
                  <a:tcPr marL="47744" marR="477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800">
                          <a:effectLst/>
                        </a:rPr>
                        <a:t>Notes</a:t>
                      </a:r>
                      <a:endParaRPr lang="en-US" sz="1400" b="1">
                        <a:effectLst/>
                        <a:latin typeface="Times New Roman" panose="02020603050405020304" pitchFamily="18" charset="0"/>
                      </a:endParaRPr>
                    </a:p>
                  </a:txBody>
                  <a:tcPr marL="47744" marR="477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1151060"/>
                  </a:ext>
                </a:extLst>
              </a:tr>
              <a:tr h="361164">
                <a:tc>
                  <a:txBody>
                    <a:bodyPr/>
                    <a:lstStyle/>
                    <a:p>
                      <a:pPr marL="0" marR="0">
                        <a:spcBef>
                          <a:spcPts val="0"/>
                        </a:spcBef>
                        <a:spcAft>
                          <a:spcPts val="0"/>
                        </a:spcAft>
                      </a:pPr>
                      <a:r>
                        <a:rPr lang="en-US" sz="1400">
                          <a:effectLst/>
                        </a:rPr>
                        <a:t>EDUC 9005 Dynamic Perspectives in Education (3 cr.)</a:t>
                      </a:r>
                      <a:endParaRPr lang="en-US" sz="1400">
                        <a:effectLst/>
                        <a:latin typeface="Times New Roman" panose="02020603050405020304" pitchFamily="18" charset="0"/>
                        <a:ea typeface="Times New Roman" panose="02020603050405020304" pitchFamily="18" charset="0"/>
                      </a:endParaRPr>
                    </a:p>
                  </a:txBody>
                  <a:tcPr marL="47744" marR="477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400">
                          <a:effectLst/>
                        </a:rPr>
                        <a:t>Spring 2023  </a:t>
                      </a:r>
                      <a:endParaRPr lang="en-US" sz="1400">
                        <a:effectLst/>
                        <a:latin typeface="Times New Roman" panose="02020603050405020304" pitchFamily="18" charset="0"/>
                        <a:ea typeface="Times New Roman" panose="02020603050405020304" pitchFamily="18" charset="0"/>
                      </a:endParaRPr>
                    </a:p>
                  </a:txBody>
                  <a:tcPr marL="47744" marR="477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400" dirty="0">
                          <a:effectLst/>
                        </a:rPr>
                        <a:t>Will not be offered by MAVA </a:t>
                      </a:r>
                    </a:p>
                    <a:p>
                      <a:pPr marL="0" marR="0" algn="ctr">
                        <a:spcBef>
                          <a:spcPts val="0"/>
                        </a:spcBef>
                        <a:spcAft>
                          <a:spcPts val="0"/>
                        </a:spcAft>
                      </a:pPr>
                      <a:r>
                        <a:rPr lang="en-US" sz="1400" dirty="0">
                          <a:effectLst/>
                        </a:rPr>
                        <a:t>again for 2 years</a:t>
                      </a:r>
                      <a:endParaRPr lang="en-US" sz="1400" dirty="0">
                        <a:effectLst/>
                        <a:latin typeface="Times New Roman" panose="02020603050405020304" pitchFamily="18" charset="0"/>
                        <a:ea typeface="Times New Roman" panose="02020603050405020304" pitchFamily="18" charset="0"/>
                      </a:endParaRPr>
                    </a:p>
                  </a:txBody>
                  <a:tcPr marL="47744" marR="477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65356285"/>
                  </a:ext>
                </a:extLst>
              </a:tr>
              <a:tr h="362168">
                <a:tc>
                  <a:txBody>
                    <a:bodyPr/>
                    <a:lstStyle/>
                    <a:p>
                      <a:pPr marL="0" marR="0">
                        <a:spcBef>
                          <a:spcPts val="0"/>
                        </a:spcBef>
                        <a:spcAft>
                          <a:spcPts val="0"/>
                        </a:spcAft>
                      </a:pPr>
                      <a:r>
                        <a:rPr lang="en-US" sz="1400" dirty="0">
                          <a:effectLst/>
                        </a:rPr>
                        <a:t>SPED 7024 Understanding Diversity and Disabilities  (3 cr.)      or</a:t>
                      </a:r>
                      <a:endParaRPr lang="en-US" sz="1400" dirty="0">
                        <a:effectLst/>
                        <a:latin typeface="Times New Roman" panose="02020603050405020304" pitchFamily="18" charset="0"/>
                        <a:ea typeface="Times New Roman" panose="02020603050405020304" pitchFamily="18" charset="0"/>
                      </a:endParaRPr>
                    </a:p>
                  </a:txBody>
                  <a:tcPr marL="47744" marR="477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400">
                          <a:effectLst/>
                        </a:rPr>
                        <a:t>Summer 2023 </a:t>
                      </a:r>
                      <a:endParaRPr lang="en-US" sz="1400">
                        <a:effectLst/>
                        <a:latin typeface="Times New Roman" panose="02020603050405020304" pitchFamily="18" charset="0"/>
                        <a:ea typeface="Times New Roman" panose="02020603050405020304" pitchFamily="18" charset="0"/>
                      </a:endParaRPr>
                    </a:p>
                  </a:txBody>
                  <a:tcPr marL="47744" marR="477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400">
                          <a:effectLst/>
                        </a:rPr>
                        <a:t>Will not be offered by MAVA </a:t>
                      </a:r>
                    </a:p>
                    <a:p>
                      <a:pPr marL="0" marR="0" algn="ctr">
                        <a:spcBef>
                          <a:spcPts val="0"/>
                        </a:spcBef>
                        <a:spcAft>
                          <a:spcPts val="0"/>
                        </a:spcAft>
                      </a:pPr>
                      <a:r>
                        <a:rPr lang="en-US" sz="1400">
                          <a:effectLst/>
                        </a:rPr>
                        <a:t>again for 2 years</a:t>
                      </a:r>
                      <a:endParaRPr lang="en-US" sz="1400">
                        <a:effectLst/>
                        <a:latin typeface="Times New Roman" panose="02020603050405020304" pitchFamily="18" charset="0"/>
                        <a:ea typeface="Times New Roman" panose="02020603050405020304" pitchFamily="18" charset="0"/>
                      </a:endParaRPr>
                    </a:p>
                  </a:txBody>
                  <a:tcPr marL="47744" marR="477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62940308"/>
                  </a:ext>
                </a:extLst>
              </a:tr>
              <a:tr h="324546">
                <a:tc>
                  <a:txBody>
                    <a:bodyPr/>
                    <a:lstStyle/>
                    <a:p>
                      <a:pPr marL="0" marR="0">
                        <a:spcBef>
                          <a:spcPts val="0"/>
                        </a:spcBef>
                        <a:spcAft>
                          <a:spcPts val="0"/>
                        </a:spcAft>
                      </a:pPr>
                      <a:r>
                        <a:rPr lang="en-US" sz="1400">
                          <a:effectLst/>
                        </a:rPr>
                        <a:t>OCED 7230 Address Needs Students with Disabilities </a:t>
                      </a:r>
                      <a:endParaRPr lang="en-US" sz="1400">
                        <a:effectLst/>
                        <a:latin typeface="Times New Roman" panose="02020603050405020304" pitchFamily="18" charset="0"/>
                        <a:ea typeface="Times New Roman" panose="02020603050405020304" pitchFamily="18" charset="0"/>
                      </a:endParaRPr>
                    </a:p>
                  </a:txBody>
                  <a:tcPr marL="47744" marR="477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400">
                          <a:effectLst/>
                        </a:rPr>
                        <a:t>**</a:t>
                      </a:r>
                      <a:endParaRPr lang="en-US" sz="1400">
                        <a:effectLst/>
                        <a:latin typeface="Times New Roman" panose="02020603050405020304" pitchFamily="18" charset="0"/>
                        <a:ea typeface="Times New Roman" panose="02020603050405020304" pitchFamily="18" charset="0"/>
                      </a:endParaRPr>
                    </a:p>
                  </a:txBody>
                  <a:tcPr marL="47744" marR="477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400" dirty="0">
                          <a:effectLst/>
                        </a:rPr>
                        <a:t>**Dependent on what is offered in your region</a:t>
                      </a:r>
                      <a:endParaRPr lang="en-US" sz="1400" dirty="0">
                        <a:effectLst/>
                        <a:latin typeface="Times New Roman" panose="02020603050405020304" pitchFamily="18" charset="0"/>
                        <a:ea typeface="Times New Roman" panose="02020603050405020304" pitchFamily="18" charset="0"/>
                      </a:endParaRPr>
                    </a:p>
                  </a:txBody>
                  <a:tcPr marL="47744" marR="477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5767284"/>
                  </a:ext>
                </a:extLst>
              </a:tr>
              <a:tr h="361164">
                <a:tc>
                  <a:txBody>
                    <a:bodyPr/>
                    <a:lstStyle/>
                    <a:p>
                      <a:pPr marL="0" marR="0">
                        <a:spcBef>
                          <a:spcPts val="0"/>
                        </a:spcBef>
                        <a:spcAft>
                          <a:spcPts val="0"/>
                        </a:spcAft>
                      </a:pPr>
                      <a:r>
                        <a:rPr lang="en-US" sz="1400">
                          <a:effectLst/>
                        </a:rPr>
                        <a:t>Licensure course *</a:t>
                      </a:r>
                    </a:p>
                    <a:p>
                      <a:pPr marL="0" marR="0">
                        <a:spcBef>
                          <a:spcPts val="0"/>
                        </a:spcBef>
                        <a:spcAft>
                          <a:spcPts val="0"/>
                        </a:spcAft>
                      </a:pPr>
                      <a:r>
                        <a:rPr lang="en-US" sz="1400">
                          <a:effectLst/>
                        </a:rPr>
                        <a:t> </a:t>
                      </a:r>
                      <a:endParaRPr lang="en-US" sz="1400">
                        <a:effectLst/>
                        <a:latin typeface="Times New Roman" panose="02020603050405020304" pitchFamily="18" charset="0"/>
                        <a:ea typeface="Times New Roman" panose="02020603050405020304" pitchFamily="18" charset="0"/>
                      </a:endParaRPr>
                    </a:p>
                  </a:txBody>
                  <a:tcPr marL="47744" marR="477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400">
                          <a:effectLst/>
                        </a:rPr>
                        <a:t>Summer  2023</a:t>
                      </a:r>
                      <a:endParaRPr lang="en-US" sz="1400">
                        <a:effectLst/>
                        <a:latin typeface="Times New Roman" panose="02020603050405020304" pitchFamily="18" charset="0"/>
                        <a:ea typeface="Times New Roman" panose="02020603050405020304" pitchFamily="18" charset="0"/>
                      </a:endParaRPr>
                    </a:p>
                  </a:txBody>
                  <a:tcPr marL="47744" marR="477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400">
                          <a:effectLst/>
                        </a:rPr>
                        <a:t>Graduate licensure course </a:t>
                      </a:r>
                    </a:p>
                    <a:p>
                      <a:pPr marL="0" marR="0" algn="ctr">
                        <a:spcBef>
                          <a:spcPts val="0"/>
                        </a:spcBef>
                        <a:spcAft>
                          <a:spcPts val="0"/>
                        </a:spcAft>
                      </a:pPr>
                      <a:r>
                        <a:rPr lang="en-US" sz="1400">
                          <a:effectLst/>
                        </a:rPr>
                        <a:t>offered in your region.*</a:t>
                      </a:r>
                      <a:endParaRPr lang="en-US" sz="1400">
                        <a:effectLst/>
                        <a:latin typeface="Times New Roman" panose="02020603050405020304" pitchFamily="18" charset="0"/>
                        <a:ea typeface="Times New Roman" panose="02020603050405020304" pitchFamily="18" charset="0"/>
                      </a:endParaRPr>
                    </a:p>
                  </a:txBody>
                  <a:tcPr marL="47744" marR="477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4022715"/>
                  </a:ext>
                </a:extLst>
              </a:tr>
              <a:tr h="433399">
                <a:tc>
                  <a:txBody>
                    <a:bodyPr/>
                    <a:lstStyle/>
                    <a:p>
                      <a:pPr marL="0" marR="0">
                        <a:spcBef>
                          <a:spcPts val="0"/>
                        </a:spcBef>
                        <a:spcAft>
                          <a:spcPts val="0"/>
                        </a:spcAft>
                      </a:pPr>
                      <a:r>
                        <a:rPr lang="en-US" sz="1400" dirty="0">
                          <a:effectLst/>
                        </a:rPr>
                        <a:t>EDUC 7203 Using Technology to Enhance Student Achievement (3 cr.)</a:t>
                      </a:r>
                    </a:p>
                  </a:txBody>
                  <a:tcPr marL="47744" marR="477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400">
                          <a:effectLst/>
                        </a:rPr>
                        <a:t>Fall 2023</a:t>
                      </a:r>
                      <a:endParaRPr lang="en-US" sz="1400">
                        <a:effectLst/>
                        <a:latin typeface="Times New Roman" panose="02020603050405020304" pitchFamily="18" charset="0"/>
                        <a:ea typeface="Times New Roman" panose="02020603050405020304" pitchFamily="18" charset="0"/>
                      </a:endParaRPr>
                    </a:p>
                  </a:txBody>
                  <a:tcPr marL="47744" marR="477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400" dirty="0">
                          <a:effectLst/>
                        </a:rPr>
                        <a:t>Will not be offered by MAVA </a:t>
                      </a:r>
                    </a:p>
                    <a:p>
                      <a:pPr marL="0" marR="0" algn="ctr">
                        <a:spcBef>
                          <a:spcPts val="0"/>
                        </a:spcBef>
                        <a:spcAft>
                          <a:spcPts val="0"/>
                        </a:spcAft>
                      </a:pPr>
                      <a:r>
                        <a:rPr lang="en-US" sz="1400" dirty="0">
                          <a:effectLst/>
                        </a:rPr>
                        <a:t>again for 2 years</a:t>
                      </a:r>
                      <a:endParaRPr lang="en-US" sz="1400" dirty="0">
                        <a:effectLst/>
                        <a:latin typeface="Times New Roman" panose="02020603050405020304" pitchFamily="18" charset="0"/>
                        <a:ea typeface="Times New Roman" panose="02020603050405020304" pitchFamily="18" charset="0"/>
                      </a:endParaRPr>
                    </a:p>
                  </a:txBody>
                  <a:tcPr marL="47744" marR="477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3155003"/>
                  </a:ext>
                </a:extLst>
              </a:tr>
              <a:tr h="361164">
                <a:tc>
                  <a:txBody>
                    <a:bodyPr/>
                    <a:lstStyle/>
                    <a:p>
                      <a:pPr marL="0" marR="0">
                        <a:spcBef>
                          <a:spcPts val="0"/>
                        </a:spcBef>
                        <a:spcAft>
                          <a:spcPts val="0"/>
                        </a:spcAft>
                      </a:pPr>
                      <a:r>
                        <a:rPr lang="en-US" sz="1400">
                          <a:effectLst/>
                        </a:rPr>
                        <a:t>Licensure course*</a:t>
                      </a:r>
                      <a:endParaRPr lang="en-US" sz="1400">
                        <a:effectLst/>
                        <a:latin typeface="Times New Roman" panose="02020603050405020304" pitchFamily="18" charset="0"/>
                        <a:ea typeface="Times New Roman" panose="02020603050405020304" pitchFamily="18" charset="0"/>
                      </a:endParaRPr>
                    </a:p>
                  </a:txBody>
                  <a:tcPr marL="47744" marR="477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400">
                          <a:effectLst/>
                        </a:rPr>
                        <a:t>Fall 2023 </a:t>
                      </a:r>
                      <a:endParaRPr lang="en-US" sz="1400">
                        <a:effectLst/>
                        <a:latin typeface="Times New Roman" panose="02020603050405020304" pitchFamily="18" charset="0"/>
                        <a:ea typeface="Times New Roman" panose="02020603050405020304" pitchFamily="18" charset="0"/>
                      </a:endParaRPr>
                    </a:p>
                  </a:txBody>
                  <a:tcPr marL="47744" marR="477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400">
                          <a:effectLst/>
                        </a:rPr>
                        <a:t>Graduate licensure course </a:t>
                      </a:r>
                    </a:p>
                    <a:p>
                      <a:pPr marL="0" marR="0" algn="ctr">
                        <a:spcBef>
                          <a:spcPts val="0"/>
                        </a:spcBef>
                        <a:spcAft>
                          <a:spcPts val="0"/>
                        </a:spcAft>
                      </a:pPr>
                      <a:r>
                        <a:rPr lang="en-US" sz="1400">
                          <a:effectLst/>
                        </a:rPr>
                        <a:t>offered in your region.*</a:t>
                      </a:r>
                      <a:endParaRPr lang="en-US" sz="1400">
                        <a:effectLst/>
                        <a:latin typeface="Times New Roman" panose="02020603050405020304" pitchFamily="18" charset="0"/>
                        <a:ea typeface="Times New Roman" panose="02020603050405020304" pitchFamily="18" charset="0"/>
                      </a:endParaRPr>
                    </a:p>
                  </a:txBody>
                  <a:tcPr marL="47744" marR="477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13019940"/>
                  </a:ext>
                </a:extLst>
              </a:tr>
              <a:tr h="361164">
                <a:tc>
                  <a:txBody>
                    <a:bodyPr/>
                    <a:lstStyle/>
                    <a:p>
                      <a:pPr marL="0" marR="0">
                        <a:spcBef>
                          <a:spcPts val="0"/>
                        </a:spcBef>
                        <a:spcAft>
                          <a:spcPts val="0"/>
                        </a:spcAft>
                      </a:pPr>
                      <a:r>
                        <a:rPr lang="en-US" sz="1400">
                          <a:effectLst/>
                        </a:rPr>
                        <a:t>Google Classroom Course</a:t>
                      </a:r>
                      <a:endParaRPr lang="en-US" sz="1400">
                        <a:effectLst/>
                        <a:latin typeface="Times New Roman" panose="02020603050405020304" pitchFamily="18" charset="0"/>
                        <a:ea typeface="Times New Roman" panose="02020603050405020304" pitchFamily="18" charset="0"/>
                      </a:endParaRPr>
                    </a:p>
                  </a:txBody>
                  <a:tcPr marL="47744" marR="477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400">
                          <a:effectLst/>
                        </a:rPr>
                        <a:t>Spring 2024 </a:t>
                      </a:r>
                      <a:endParaRPr lang="en-US" sz="1400">
                        <a:effectLst/>
                        <a:latin typeface="Times New Roman" panose="02020603050405020304" pitchFamily="18" charset="0"/>
                        <a:ea typeface="Times New Roman" panose="02020603050405020304" pitchFamily="18" charset="0"/>
                      </a:endParaRPr>
                    </a:p>
                  </a:txBody>
                  <a:tcPr marL="47744" marR="477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400">
                          <a:effectLst/>
                        </a:rPr>
                        <a:t>Will not be offered by MAVA </a:t>
                      </a:r>
                    </a:p>
                    <a:p>
                      <a:pPr marL="0" marR="0" algn="ctr">
                        <a:spcBef>
                          <a:spcPts val="0"/>
                        </a:spcBef>
                        <a:spcAft>
                          <a:spcPts val="0"/>
                        </a:spcAft>
                      </a:pPr>
                      <a:r>
                        <a:rPr lang="en-US" sz="1400">
                          <a:effectLst/>
                        </a:rPr>
                        <a:t>again for 2 years</a:t>
                      </a:r>
                      <a:endParaRPr lang="en-US" sz="1400">
                        <a:effectLst/>
                        <a:latin typeface="Times New Roman" panose="02020603050405020304" pitchFamily="18" charset="0"/>
                        <a:ea typeface="Times New Roman" panose="02020603050405020304" pitchFamily="18" charset="0"/>
                      </a:endParaRPr>
                    </a:p>
                  </a:txBody>
                  <a:tcPr marL="47744" marR="477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30160402"/>
                  </a:ext>
                </a:extLst>
              </a:tr>
              <a:tr h="361164">
                <a:tc>
                  <a:txBody>
                    <a:bodyPr/>
                    <a:lstStyle/>
                    <a:p>
                      <a:pPr marL="0" marR="0">
                        <a:spcBef>
                          <a:spcPts val="0"/>
                        </a:spcBef>
                        <a:spcAft>
                          <a:spcPts val="0"/>
                        </a:spcAft>
                      </a:pPr>
                      <a:r>
                        <a:rPr lang="en-US" sz="1400">
                          <a:effectLst/>
                        </a:rPr>
                        <a:t>Licensure course *</a:t>
                      </a:r>
                      <a:endParaRPr lang="en-US" sz="1400">
                        <a:effectLst/>
                        <a:latin typeface="Times New Roman" panose="02020603050405020304" pitchFamily="18" charset="0"/>
                        <a:ea typeface="Times New Roman" panose="02020603050405020304" pitchFamily="18" charset="0"/>
                      </a:endParaRPr>
                    </a:p>
                  </a:txBody>
                  <a:tcPr marL="47744" marR="477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400">
                          <a:effectLst/>
                        </a:rPr>
                        <a:t>Spring 2024  </a:t>
                      </a:r>
                      <a:endParaRPr lang="en-US" sz="1400">
                        <a:effectLst/>
                        <a:latin typeface="Times New Roman" panose="02020603050405020304" pitchFamily="18" charset="0"/>
                        <a:ea typeface="Times New Roman" panose="02020603050405020304" pitchFamily="18" charset="0"/>
                      </a:endParaRPr>
                    </a:p>
                  </a:txBody>
                  <a:tcPr marL="47744" marR="477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400">
                          <a:effectLst/>
                        </a:rPr>
                        <a:t>Graduate licensure course </a:t>
                      </a:r>
                    </a:p>
                    <a:p>
                      <a:pPr marL="0" marR="0" algn="ctr">
                        <a:spcBef>
                          <a:spcPts val="0"/>
                        </a:spcBef>
                        <a:spcAft>
                          <a:spcPts val="0"/>
                        </a:spcAft>
                      </a:pPr>
                      <a:r>
                        <a:rPr lang="en-US" sz="1400">
                          <a:effectLst/>
                        </a:rPr>
                        <a:t>offered in your region.*</a:t>
                      </a:r>
                      <a:endParaRPr lang="en-US" sz="1400">
                        <a:effectLst/>
                        <a:latin typeface="Times New Roman" panose="02020603050405020304" pitchFamily="18" charset="0"/>
                        <a:ea typeface="Times New Roman" panose="02020603050405020304" pitchFamily="18" charset="0"/>
                      </a:endParaRPr>
                    </a:p>
                  </a:txBody>
                  <a:tcPr marL="47744" marR="477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13141208"/>
                  </a:ext>
                </a:extLst>
              </a:tr>
              <a:tr h="398786">
                <a:tc>
                  <a:txBody>
                    <a:bodyPr/>
                    <a:lstStyle/>
                    <a:p>
                      <a:pPr marL="0" marR="0">
                        <a:spcBef>
                          <a:spcPts val="0"/>
                        </a:spcBef>
                        <a:spcAft>
                          <a:spcPts val="0"/>
                        </a:spcAft>
                      </a:pPr>
                      <a:r>
                        <a:rPr lang="en-US" sz="1400">
                          <a:effectLst/>
                        </a:rPr>
                        <a:t>EDUC 9300 Educational Research (3 cr.)</a:t>
                      </a:r>
                      <a:endParaRPr lang="en-US" sz="1400">
                        <a:effectLst/>
                        <a:latin typeface="Times New Roman" panose="02020603050405020304" pitchFamily="18" charset="0"/>
                        <a:ea typeface="Times New Roman" panose="02020603050405020304" pitchFamily="18" charset="0"/>
                      </a:endParaRPr>
                    </a:p>
                  </a:txBody>
                  <a:tcPr marL="47744" marR="477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400">
                          <a:effectLst/>
                        </a:rPr>
                        <a:t>Summer 2024</a:t>
                      </a:r>
                      <a:endParaRPr lang="en-US" sz="1400">
                        <a:effectLst/>
                        <a:latin typeface="Times New Roman" panose="02020603050405020304" pitchFamily="18" charset="0"/>
                        <a:ea typeface="Times New Roman" panose="02020603050405020304" pitchFamily="18" charset="0"/>
                      </a:endParaRPr>
                    </a:p>
                  </a:txBody>
                  <a:tcPr marL="47744" marR="477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400">
                          <a:effectLst/>
                        </a:rPr>
                        <a:t>Will not be offered by MAVA </a:t>
                      </a:r>
                    </a:p>
                    <a:p>
                      <a:pPr marL="0" marR="0" algn="ctr">
                        <a:spcBef>
                          <a:spcPts val="0"/>
                        </a:spcBef>
                        <a:spcAft>
                          <a:spcPts val="0"/>
                        </a:spcAft>
                      </a:pPr>
                      <a:r>
                        <a:rPr lang="en-US" sz="1400">
                          <a:effectLst/>
                        </a:rPr>
                        <a:t>again for 2 years</a:t>
                      </a:r>
                      <a:endParaRPr lang="en-US" sz="1400">
                        <a:effectLst/>
                        <a:latin typeface="Times New Roman" panose="02020603050405020304" pitchFamily="18" charset="0"/>
                        <a:ea typeface="Times New Roman" panose="02020603050405020304" pitchFamily="18" charset="0"/>
                      </a:endParaRPr>
                    </a:p>
                  </a:txBody>
                  <a:tcPr marL="47744" marR="477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30617570"/>
                  </a:ext>
                </a:extLst>
              </a:tr>
              <a:tr h="361164">
                <a:tc>
                  <a:txBody>
                    <a:bodyPr/>
                    <a:lstStyle/>
                    <a:p>
                      <a:pPr marL="0" marR="0">
                        <a:spcBef>
                          <a:spcPts val="0"/>
                        </a:spcBef>
                        <a:spcAft>
                          <a:spcPts val="0"/>
                        </a:spcAft>
                      </a:pPr>
                      <a:r>
                        <a:rPr lang="en-US" sz="1400">
                          <a:effectLst/>
                        </a:rPr>
                        <a:t>Licensure course *</a:t>
                      </a:r>
                      <a:endParaRPr lang="en-US" sz="1400">
                        <a:effectLst/>
                        <a:latin typeface="Times New Roman" panose="02020603050405020304" pitchFamily="18" charset="0"/>
                        <a:ea typeface="Times New Roman" panose="02020603050405020304" pitchFamily="18" charset="0"/>
                      </a:endParaRPr>
                    </a:p>
                  </a:txBody>
                  <a:tcPr marL="47744" marR="477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400">
                          <a:effectLst/>
                        </a:rPr>
                        <a:t>Summer 2024</a:t>
                      </a:r>
                      <a:endParaRPr lang="en-US" sz="1400">
                        <a:effectLst/>
                        <a:latin typeface="Times New Roman" panose="02020603050405020304" pitchFamily="18" charset="0"/>
                        <a:ea typeface="Times New Roman" panose="02020603050405020304" pitchFamily="18" charset="0"/>
                      </a:endParaRPr>
                    </a:p>
                  </a:txBody>
                  <a:tcPr marL="47744" marR="477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400">
                          <a:effectLst/>
                        </a:rPr>
                        <a:t>Graduate licensure course </a:t>
                      </a:r>
                    </a:p>
                    <a:p>
                      <a:pPr marL="0" marR="0" algn="ctr">
                        <a:spcBef>
                          <a:spcPts val="0"/>
                        </a:spcBef>
                        <a:spcAft>
                          <a:spcPts val="0"/>
                        </a:spcAft>
                      </a:pPr>
                      <a:r>
                        <a:rPr lang="en-US" sz="1400">
                          <a:effectLst/>
                        </a:rPr>
                        <a:t>offered in your region.*</a:t>
                      </a:r>
                      <a:endParaRPr lang="en-US" sz="1400">
                        <a:effectLst/>
                        <a:latin typeface="Times New Roman" panose="02020603050405020304" pitchFamily="18" charset="0"/>
                        <a:ea typeface="Times New Roman" panose="02020603050405020304" pitchFamily="18" charset="0"/>
                      </a:endParaRPr>
                    </a:p>
                  </a:txBody>
                  <a:tcPr marL="47744" marR="477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67891319"/>
                  </a:ext>
                </a:extLst>
              </a:tr>
              <a:tr h="520178">
                <a:tc>
                  <a:txBody>
                    <a:bodyPr/>
                    <a:lstStyle/>
                    <a:p>
                      <a:pPr marL="0" marR="0">
                        <a:spcBef>
                          <a:spcPts val="0"/>
                        </a:spcBef>
                        <a:spcAft>
                          <a:spcPts val="0"/>
                        </a:spcAft>
                      </a:pPr>
                      <a:r>
                        <a:rPr lang="en-US" sz="1400">
                          <a:effectLst/>
                        </a:rPr>
                        <a:t>EDUC 9510 Capstone: Implementation of Best Practices (3 cr.)</a:t>
                      </a:r>
                      <a:endParaRPr lang="en-US" sz="1400">
                        <a:effectLst/>
                        <a:latin typeface="Times New Roman" panose="02020603050405020304" pitchFamily="18" charset="0"/>
                        <a:ea typeface="Times New Roman" panose="02020603050405020304" pitchFamily="18" charset="0"/>
                      </a:endParaRPr>
                    </a:p>
                  </a:txBody>
                  <a:tcPr marL="47744" marR="477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400">
                          <a:effectLst/>
                        </a:rPr>
                        <a:t>Fall 2024</a:t>
                      </a:r>
                      <a:endParaRPr lang="en-US" sz="1400">
                        <a:effectLst/>
                        <a:latin typeface="Times New Roman" panose="02020603050405020304" pitchFamily="18" charset="0"/>
                        <a:ea typeface="Times New Roman" panose="02020603050405020304" pitchFamily="18" charset="0"/>
                      </a:endParaRPr>
                    </a:p>
                  </a:txBody>
                  <a:tcPr marL="47744" marR="477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400">
                          <a:effectLst/>
                        </a:rPr>
                        <a:t>Will not be offered by MAVA </a:t>
                      </a:r>
                    </a:p>
                    <a:p>
                      <a:pPr marL="0" marR="0" algn="ctr">
                        <a:spcBef>
                          <a:spcPts val="0"/>
                        </a:spcBef>
                        <a:spcAft>
                          <a:spcPts val="0"/>
                        </a:spcAft>
                      </a:pPr>
                      <a:r>
                        <a:rPr lang="en-US" sz="1400">
                          <a:effectLst/>
                        </a:rPr>
                        <a:t>again for 2 years</a:t>
                      </a:r>
                      <a:endParaRPr lang="en-US" sz="1400">
                        <a:effectLst/>
                        <a:latin typeface="Times New Roman" panose="02020603050405020304" pitchFamily="18" charset="0"/>
                        <a:ea typeface="Times New Roman" panose="02020603050405020304" pitchFamily="18" charset="0"/>
                      </a:endParaRPr>
                    </a:p>
                  </a:txBody>
                  <a:tcPr marL="47744" marR="477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70576550"/>
                  </a:ext>
                </a:extLst>
              </a:tr>
              <a:tr h="383737">
                <a:tc>
                  <a:txBody>
                    <a:bodyPr/>
                    <a:lstStyle/>
                    <a:p>
                      <a:pPr marL="0" marR="0">
                        <a:spcBef>
                          <a:spcPts val="0"/>
                        </a:spcBef>
                        <a:spcAft>
                          <a:spcPts val="0"/>
                        </a:spcAft>
                      </a:pPr>
                      <a:r>
                        <a:rPr lang="en-US" sz="1400" dirty="0">
                          <a:effectLst/>
                        </a:rPr>
                        <a:t>Licensure course *</a:t>
                      </a:r>
                      <a:endParaRPr lang="en-US" sz="1400" dirty="0">
                        <a:effectLst/>
                        <a:latin typeface="Times New Roman" panose="02020603050405020304" pitchFamily="18" charset="0"/>
                        <a:ea typeface="Times New Roman" panose="02020603050405020304" pitchFamily="18" charset="0"/>
                      </a:endParaRPr>
                    </a:p>
                  </a:txBody>
                  <a:tcPr marL="47744" marR="477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400" dirty="0">
                          <a:effectLst/>
                        </a:rPr>
                        <a:t>Fall 2024</a:t>
                      </a:r>
                      <a:endParaRPr lang="en-US" sz="1400" dirty="0">
                        <a:effectLst/>
                        <a:latin typeface="Times New Roman" panose="02020603050405020304" pitchFamily="18" charset="0"/>
                        <a:ea typeface="Times New Roman" panose="02020603050405020304" pitchFamily="18" charset="0"/>
                      </a:endParaRPr>
                    </a:p>
                  </a:txBody>
                  <a:tcPr marL="47744" marR="477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400" dirty="0">
                          <a:effectLst/>
                        </a:rPr>
                        <a:t>Graduate licensure course </a:t>
                      </a:r>
                    </a:p>
                    <a:p>
                      <a:pPr marL="0" marR="0" algn="ctr">
                        <a:spcBef>
                          <a:spcPts val="0"/>
                        </a:spcBef>
                        <a:spcAft>
                          <a:spcPts val="0"/>
                        </a:spcAft>
                      </a:pPr>
                      <a:r>
                        <a:rPr lang="en-US" sz="1400" dirty="0">
                          <a:effectLst/>
                        </a:rPr>
                        <a:t>offered in your region.*</a:t>
                      </a:r>
                      <a:endParaRPr lang="en-US" sz="1400" dirty="0">
                        <a:effectLst/>
                        <a:latin typeface="Times New Roman" panose="02020603050405020304" pitchFamily="18" charset="0"/>
                        <a:ea typeface="Times New Roman" panose="02020603050405020304" pitchFamily="18" charset="0"/>
                      </a:endParaRPr>
                    </a:p>
                  </a:txBody>
                  <a:tcPr marL="47744" marR="477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50689374"/>
                  </a:ext>
                </a:extLst>
              </a:tr>
              <a:tr h="361164">
                <a:tc>
                  <a:txBody>
                    <a:bodyPr/>
                    <a:lstStyle/>
                    <a:p>
                      <a:pPr marL="0" marR="0">
                        <a:spcBef>
                          <a:spcPts val="0"/>
                        </a:spcBef>
                        <a:spcAft>
                          <a:spcPts val="0"/>
                        </a:spcAft>
                      </a:pPr>
                      <a:r>
                        <a:rPr lang="en-US" sz="1400" dirty="0">
                          <a:effectLst/>
                        </a:rPr>
                        <a:t>SEI course or elective (3 cr.)</a:t>
                      </a:r>
                      <a:endParaRPr lang="en-US" sz="1400" dirty="0">
                        <a:effectLst/>
                        <a:latin typeface="Times New Roman" panose="02020603050405020304" pitchFamily="18" charset="0"/>
                        <a:ea typeface="Times New Roman" panose="02020603050405020304" pitchFamily="18" charset="0"/>
                      </a:endParaRPr>
                    </a:p>
                  </a:txBody>
                  <a:tcPr marL="47744" marR="477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400">
                          <a:effectLst/>
                        </a:rPr>
                        <a:t> </a:t>
                      </a:r>
                      <a:endParaRPr lang="en-US" sz="1400">
                        <a:effectLst/>
                        <a:latin typeface="Times New Roman" panose="02020603050405020304" pitchFamily="18" charset="0"/>
                        <a:ea typeface="Times New Roman" panose="02020603050405020304" pitchFamily="18" charset="0"/>
                      </a:endParaRPr>
                    </a:p>
                  </a:txBody>
                  <a:tcPr marL="47744" marR="477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400" dirty="0">
                          <a:effectLst/>
                        </a:rPr>
                        <a:t>SEI through the district </a:t>
                      </a:r>
                    </a:p>
                    <a:p>
                      <a:pPr marL="0" marR="0" algn="ctr">
                        <a:spcBef>
                          <a:spcPts val="0"/>
                        </a:spcBef>
                        <a:spcAft>
                          <a:spcPts val="0"/>
                        </a:spcAft>
                      </a:pPr>
                      <a:r>
                        <a:rPr lang="en-US" sz="1400" u="sng" dirty="0">
                          <a:effectLst/>
                        </a:rPr>
                        <a:t>OR</a:t>
                      </a:r>
                      <a:r>
                        <a:rPr lang="en-US" sz="1400" dirty="0">
                          <a:effectLst/>
                        </a:rPr>
                        <a:t> an Elective (3 cr.)</a:t>
                      </a:r>
                      <a:endParaRPr lang="en-US" sz="1400" dirty="0">
                        <a:effectLst/>
                        <a:latin typeface="Times New Roman" panose="02020603050405020304" pitchFamily="18" charset="0"/>
                        <a:ea typeface="Times New Roman" panose="02020603050405020304" pitchFamily="18" charset="0"/>
                      </a:endParaRPr>
                    </a:p>
                  </a:txBody>
                  <a:tcPr marL="47744" marR="477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31070417"/>
                  </a:ext>
                </a:extLst>
              </a:tr>
            </a:tbl>
          </a:graphicData>
        </a:graphic>
      </p:graphicFrame>
    </p:spTree>
    <p:extLst>
      <p:ext uri="{BB962C8B-B14F-4D97-AF65-F5344CB8AC3E}">
        <p14:creationId xmlns:p14="http://schemas.microsoft.com/office/powerpoint/2010/main" val="2921394728"/>
      </p:ext>
    </p:extLst>
  </p:cSld>
  <p:clrMapOvr>
    <a:masterClrMapping/>
  </p:clrMapOvr>
</p:sld>
</file>

<file path=ppt/theme/theme1.xml><?xml version="1.0" encoding="utf-8"?>
<a:theme xmlns:a="http://schemas.openxmlformats.org/drawingml/2006/main" name="FSU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FSU-Presentation</Template>
  <TotalTime>12068</TotalTime>
  <Words>1502</Words>
  <Application>Microsoft Macintosh PowerPoint</Application>
  <PresentationFormat>On-screen Show (4:3)</PresentationFormat>
  <Paragraphs>240</Paragraphs>
  <Slides>18</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Times New Roman</vt:lpstr>
      <vt:lpstr>FSU Presentation</vt:lpstr>
      <vt:lpstr>PowerPoint Presentation</vt:lpstr>
      <vt:lpstr>Master of Education Program</vt:lpstr>
      <vt:lpstr>Program Overview </vt:lpstr>
      <vt:lpstr>For Vocational Teachers </vt:lpstr>
      <vt:lpstr>This means……..</vt:lpstr>
      <vt:lpstr>Curriculum and Teaching Program Plan of Study  </vt:lpstr>
      <vt:lpstr> OCED Master of Education: Curriculum and Teaching  </vt:lpstr>
      <vt:lpstr> MAVA Plan of Study (Cont.) Elective courses in Content and Pedagogy </vt:lpstr>
      <vt:lpstr>Chronological Sequence of Courses </vt:lpstr>
      <vt:lpstr>Endorsement from a Graduate</vt:lpstr>
      <vt:lpstr>Endorsement from a Graduate</vt:lpstr>
      <vt:lpstr>Admissions Process</vt:lpstr>
      <vt:lpstr>Admissions Process (cont.)</vt:lpstr>
      <vt:lpstr>Course Discount</vt:lpstr>
      <vt:lpstr>Prior Graduation Credits</vt:lpstr>
      <vt:lpstr>PowerPoint Presentation</vt:lpstr>
      <vt:lpstr>How long do I have to  complete the program?</vt:lpstr>
      <vt:lpstr>PowerPoint Presentation</vt:lpstr>
    </vt:vector>
  </TitlesOfParts>
  <Company>Fitchburg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Bruun</dc:creator>
  <cp:lastModifiedBy>Sheila Harrity</cp:lastModifiedBy>
  <cp:revision>86</cp:revision>
  <cp:lastPrinted>2022-03-02T19:53:13Z</cp:lastPrinted>
  <dcterms:created xsi:type="dcterms:W3CDTF">2013-11-21T14:02:52Z</dcterms:created>
  <dcterms:modified xsi:type="dcterms:W3CDTF">2023-06-05T18:11:19Z</dcterms:modified>
</cp:coreProperties>
</file>